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59" r:id="rId9"/>
    <p:sldId id="265" r:id="rId10"/>
    <p:sldId id="266" r:id="rId11"/>
    <p:sldId id="267" r:id="rId12"/>
    <p:sldId id="268" r:id="rId13"/>
    <p:sldId id="260" r:id="rId14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C760-F2B6-4523-B1A6-C4A222BA6BE9}" type="datetimeFigureOut">
              <a:rPr lang="sl-SI" smtClean="0"/>
              <a:t>7.6.2011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7DD02-D819-4395-AA30-5CEDE7B7A96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88142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C760-F2B6-4523-B1A6-C4A222BA6BE9}" type="datetimeFigureOut">
              <a:rPr lang="sl-SI" smtClean="0"/>
              <a:t>7.6.2011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7DD02-D819-4395-AA30-5CEDE7B7A96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51151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C760-F2B6-4523-B1A6-C4A222BA6BE9}" type="datetimeFigureOut">
              <a:rPr lang="sl-SI" smtClean="0"/>
              <a:t>7.6.2011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7DD02-D819-4395-AA30-5CEDE7B7A96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6473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C760-F2B6-4523-B1A6-C4A222BA6BE9}" type="datetimeFigureOut">
              <a:rPr lang="sl-SI" smtClean="0"/>
              <a:t>7.6.2011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7DD02-D819-4395-AA30-5CEDE7B7A96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53963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C760-F2B6-4523-B1A6-C4A222BA6BE9}" type="datetimeFigureOut">
              <a:rPr lang="sl-SI" smtClean="0"/>
              <a:t>7.6.2011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7DD02-D819-4395-AA30-5CEDE7B7A96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71041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C760-F2B6-4523-B1A6-C4A222BA6BE9}" type="datetimeFigureOut">
              <a:rPr lang="sl-SI" smtClean="0"/>
              <a:t>7.6.2011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7DD02-D819-4395-AA30-5CEDE7B7A96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71235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C760-F2B6-4523-B1A6-C4A222BA6BE9}" type="datetimeFigureOut">
              <a:rPr lang="sl-SI" smtClean="0"/>
              <a:t>7.6.2011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7DD02-D819-4395-AA30-5CEDE7B7A96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38829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C760-F2B6-4523-B1A6-C4A222BA6BE9}" type="datetimeFigureOut">
              <a:rPr lang="sl-SI" smtClean="0"/>
              <a:t>7.6.2011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7DD02-D819-4395-AA30-5CEDE7B7A96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79766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C760-F2B6-4523-B1A6-C4A222BA6BE9}" type="datetimeFigureOut">
              <a:rPr lang="sl-SI" smtClean="0"/>
              <a:t>7.6.2011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7DD02-D819-4395-AA30-5CEDE7B7A96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04444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C760-F2B6-4523-B1A6-C4A222BA6BE9}" type="datetimeFigureOut">
              <a:rPr lang="sl-SI" smtClean="0"/>
              <a:t>7.6.2011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7DD02-D819-4395-AA30-5CEDE7B7A96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26540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C760-F2B6-4523-B1A6-C4A222BA6BE9}" type="datetimeFigureOut">
              <a:rPr lang="sl-SI" smtClean="0"/>
              <a:t>7.6.2011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7DD02-D819-4395-AA30-5CEDE7B7A96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26600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98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1C760-F2B6-4523-B1A6-C4A222BA6BE9}" type="datetimeFigureOut">
              <a:rPr lang="sl-SI" smtClean="0"/>
              <a:t>7.6.2011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7DD02-D819-4395-AA30-5CEDE7B7A96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4472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jpeg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11560" y="1772816"/>
            <a:ext cx="7772400" cy="1470025"/>
          </a:xfrm>
        </p:spPr>
        <p:txBody>
          <a:bodyPr>
            <a:noAutofit/>
          </a:bodyPr>
          <a:lstStyle/>
          <a:p>
            <a:pPr hangingPunct="0"/>
            <a:r>
              <a:rPr lang="en-US" sz="2400" b="1" dirty="0"/>
              <a:t>The sustainability of electricity market in the </a:t>
            </a:r>
            <a:r>
              <a:rPr lang="sl-SI" sz="2400" dirty="0"/>
              <a:t/>
            </a:r>
            <a:br>
              <a:rPr lang="sl-SI" sz="2400" dirty="0"/>
            </a:br>
            <a:r>
              <a:rPr lang="en-US" sz="2400" b="1" dirty="0"/>
              <a:t>Czech Republic and Austria </a:t>
            </a:r>
            <a:r>
              <a:rPr lang="sl-SI" sz="2400" dirty="0"/>
              <a:t/>
            </a:r>
            <a:br>
              <a:rPr lang="sl-SI" sz="2400" dirty="0"/>
            </a:br>
            <a:r>
              <a:rPr lang="en-US" sz="2400" b="1" dirty="0"/>
              <a:t> </a:t>
            </a:r>
            <a:r>
              <a:rPr lang="sl-SI" sz="2400" dirty="0"/>
              <a:t/>
            </a:r>
            <a:br>
              <a:rPr lang="sl-SI" sz="2400" dirty="0"/>
            </a:br>
            <a:r>
              <a:rPr lang="en-US" sz="2400" b="1" dirty="0" err="1"/>
              <a:t>Žiga</a:t>
            </a:r>
            <a:r>
              <a:rPr lang="en-US" sz="2400" b="1" dirty="0"/>
              <a:t> ČERPES &amp; </a:t>
            </a:r>
            <a:r>
              <a:rPr lang="en-US" sz="2400" b="1" dirty="0" err="1"/>
              <a:t>Karel</a:t>
            </a:r>
            <a:r>
              <a:rPr lang="en-US" sz="2400" b="1" dirty="0"/>
              <a:t> TEZNER</a:t>
            </a:r>
            <a:r>
              <a:rPr lang="sl-SI" sz="2400" dirty="0"/>
              <a:t/>
            </a:r>
            <a:br>
              <a:rPr lang="sl-SI" sz="2400" dirty="0"/>
            </a:br>
            <a:endParaRPr lang="sl-SI" sz="24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475656" y="404664"/>
            <a:ext cx="6400800" cy="334888"/>
          </a:xfrm>
        </p:spPr>
        <p:txBody>
          <a:bodyPr>
            <a:normAutofit lnSpcReduction="10000"/>
          </a:bodyPr>
          <a:lstStyle/>
          <a:p>
            <a:r>
              <a:rPr lang="en-US" sz="1600" b="1" dirty="0"/>
              <a:t>Czech-Austrian Winter and Summer School</a:t>
            </a:r>
            <a:endParaRPr lang="sl-SI" sz="1600" dirty="0"/>
          </a:p>
          <a:p>
            <a:endParaRPr lang="sl-SI" dirty="0"/>
          </a:p>
        </p:txBody>
      </p:sp>
      <p:pic>
        <p:nvPicPr>
          <p:cNvPr id="18" name="obrázek 1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567736" y="3877669"/>
            <a:ext cx="904240" cy="818515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19" name="obrázek 2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2988219" y="3760325"/>
            <a:ext cx="1152525" cy="857250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20" name="obrázek 3"/>
          <p:cNvPicPr/>
          <p:nvPr/>
        </p:nvPicPr>
        <p:blipFill>
          <a:blip r:embed="rId4"/>
          <a:srcRect/>
          <a:stretch>
            <a:fillRect/>
          </a:stretch>
        </p:blipFill>
        <p:spPr>
          <a:xfrm>
            <a:off x="4860032" y="3779692"/>
            <a:ext cx="1609725" cy="818515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21" name="obrázek 4" descr="Logo_GRAZ"/>
          <p:cNvPicPr/>
          <p:nvPr/>
        </p:nvPicPr>
        <p:blipFill>
          <a:blip r:embed="rId5"/>
          <a:srcRect/>
          <a:stretch>
            <a:fillRect/>
          </a:stretch>
        </p:blipFill>
        <p:spPr>
          <a:xfrm>
            <a:off x="6876255" y="3840194"/>
            <a:ext cx="942975" cy="789940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22" name="obrázek 5"/>
          <p:cNvPicPr/>
          <p:nvPr/>
        </p:nvPicPr>
        <p:blipFill>
          <a:blip r:embed="rId6"/>
          <a:srcRect/>
          <a:stretch>
            <a:fillRect/>
          </a:stretch>
        </p:blipFill>
        <p:spPr>
          <a:xfrm>
            <a:off x="2971195" y="5413127"/>
            <a:ext cx="1047115" cy="914400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23" name="obrázek 6"/>
          <p:cNvPicPr/>
          <p:nvPr/>
        </p:nvPicPr>
        <p:blipFill>
          <a:blip r:embed="rId7"/>
          <a:srcRect/>
          <a:stretch>
            <a:fillRect/>
          </a:stretch>
        </p:blipFill>
        <p:spPr>
          <a:xfrm>
            <a:off x="4572000" y="5441702"/>
            <a:ext cx="1247140" cy="885825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24" name="Podnaslov 2"/>
          <p:cNvSpPr txBox="1">
            <a:spLocks/>
          </p:cNvSpPr>
          <p:nvPr/>
        </p:nvSpPr>
        <p:spPr>
          <a:xfrm>
            <a:off x="1371600" y="3542781"/>
            <a:ext cx="6400800" cy="3348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 smtClean="0"/>
              <a:t>Co-operating universities</a:t>
            </a:r>
            <a:endParaRPr lang="en-US" sz="1600" dirty="0" smtClean="0"/>
          </a:p>
          <a:p>
            <a:endParaRPr lang="sl-SI" dirty="0"/>
          </a:p>
        </p:txBody>
      </p:sp>
      <p:sp>
        <p:nvSpPr>
          <p:cNvPr id="25" name="Podnaslov 2"/>
          <p:cNvSpPr txBox="1">
            <a:spLocks/>
          </p:cNvSpPr>
          <p:nvPr/>
        </p:nvSpPr>
        <p:spPr>
          <a:xfrm>
            <a:off x="1418430" y="5121734"/>
            <a:ext cx="6400800" cy="3348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 smtClean="0"/>
              <a:t>Financial </a:t>
            </a:r>
            <a:r>
              <a:rPr lang="en-US" sz="1600" b="1" dirty="0" err="1" smtClean="0"/>
              <a:t>supprot</a:t>
            </a:r>
            <a:r>
              <a:rPr lang="en-US" sz="1600" b="1" dirty="0" smtClean="0"/>
              <a:t> by</a:t>
            </a:r>
            <a:endParaRPr lang="en-US" sz="1600" dirty="0" smtClean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23527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THE CZECH REPUBLIC</a:t>
            </a:r>
            <a:r>
              <a:rPr lang="en-US" sz="5400" dirty="0"/>
              <a:t/>
            </a:r>
            <a:br>
              <a:rPr lang="en-US" sz="5400" dirty="0"/>
            </a:br>
            <a:r>
              <a:rPr lang="en-GB" sz="2400" dirty="0"/>
              <a:t>Potential energy </a:t>
            </a:r>
            <a:r>
              <a:rPr lang="en-GB" sz="2400" dirty="0" smtClean="0"/>
              <a:t>shortages</a:t>
            </a:r>
            <a:r>
              <a:rPr lang="cs-CZ" sz="2400" dirty="0" smtClean="0"/>
              <a:t> vs. </a:t>
            </a:r>
            <a:r>
              <a:rPr lang="cs-CZ" sz="2400" dirty="0" err="1" smtClean="0"/>
              <a:t>alleged</a:t>
            </a:r>
            <a:r>
              <a:rPr lang="cs-CZ" sz="2400" dirty="0" smtClean="0"/>
              <a:t> </a:t>
            </a:r>
            <a:r>
              <a:rPr lang="cs-CZ" sz="2400" dirty="0" err="1" smtClean="0"/>
              <a:t>slack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brown</a:t>
            </a:r>
            <a:r>
              <a:rPr lang="cs-CZ" sz="2400" dirty="0" smtClean="0"/>
              <a:t> </a:t>
            </a:r>
            <a:r>
              <a:rPr lang="cs-CZ" sz="2400" dirty="0" err="1" smtClean="0"/>
              <a:t>coal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 hangingPunct="0"/>
            <a:r>
              <a:rPr lang="cs-CZ" sz="2100" dirty="0" err="1"/>
              <a:t>Nearly</a:t>
            </a:r>
            <a:r>
              <a:rPr lang="cs-CZ" sz="2100" dirty="0"/>
              <a:t> </a:t>
            </a:r>
            <a:r>
              <a:rPr lang="cs-CZ" sz="2100" dirty="0" err="1"/>
              <a:t>half</a:t>
            </a:r>
            <a:r>
              <a:rPr lang="cs-CZ" sz="2100" dirty="0"/>
              <a:t> </a:t>
            </a:r>
            <a:r>
              <a:rPr lang="cs-CZ" sz="2100" dirty="0" err="1"/>
              <a:t>of</a:t>
            </a:r>
            <a:r>
              <a:rPr lang="cs-CZ" sz="2100" dirty="0"/>
              <a:t> </a:t>
            </a:r>
            <a:r>
              <a:rPr lang="cs-CZ" sz="2100" dirty="0" err="1"/>
              <a:t>the</a:t>
            </a:r>
            <a:r>
              <a:rPr lang="cs-CZ" sz="2100" dirty="0"/>
              <a:t> </a:t>
            </a:r>
            <a:r>
              <a:rPr lang="cs-CZ" sz="2100" dirty="0" err="1"/>
              <a:t>total</a:t>
            </a:r>
            <a:r>
              <a:rPr lang="cs-CZ" sz="2100" dirty="0"/>
              <a:t> </a:t>
            </a:r>
            <a:r>
              <a:rPr lang="cs-CZ" sz="2100" dirty="0" err="1"/>
              <a:t>production</a:t>
            </a:r>
            <a:r>
              <a:rPr lang="cs-CZ" sz="2100" dirty="0"/>
              <a:t> </a:t>
            </a:r>
            <a:r>
              <a:rPr lang="cs-CZ" sz="2100" dirty="0" err="1"/>
              <a:t>of</a:t>
            </a:r>
            <a:r>
              <a:rPr lang="cs-CZ" sz="2100" dirty="0"/>
              <a:t> </a:t>
            </a:r>
            <a:r>
              <a:rPr lang="cs-CZ" sz="2100" dirty="0" err="1"/>
              <a:t>electricity</a:t>
            </a:r>
            <a:r>
              <a:rPr lang="cs-CZ" sz="2100" dirty="0"/>
              <a:t> </a:t>
            </a:r>
            <a:r>
              <a:rPr lang="cs-CZ" sz="2100" dirty="0" err="1"/>
              <a:t>is</a:t>
            </a:r>
            <a:r>
              <a:rPr lang="cs-CZ" sz="2100" dirty="0"/>
              <a:t> </a:t>
            </a:r>
            <a:r>
              <a:rPr lang="cs-CZ" sz="2100" dirty="0" err="1"/>
              <a:t>generated</a:t>
            </a:r>
            <a:r>
              <a:rPr lang="cs-CZ" sz="2100" dirty="0"/>
              <a:t> </a:t>
            </a:r>
            <a:r>
              <a:rPr lang="cs-CZ" sz="2100" dirty="0" err="1"/>
              <a:t>through</a:t>
            </a:r>
            <a:r>
              <a:rPr lang="cs-CZ" sz="2100" dirty="0"/>
              <a:t> </a:t>
            </a:r>
            <a:r>
              <a:rPr lang="cs-CZ" sz="2100" dirty="0" err="1"/>
              <a:t>brown</a:t>
            </a:r>
            <a:r>
              <a:rPr lang="cs-CZ" sz="2100" dirty="0"/>
              <a:t> </a:t>
            </a:r>
            <a:r>
              <a:rPr lang="cs-CZ" sz="2100" dirty="0" err="1"/>
              <a:t>coal</a:t>
            </a:r>
            <a:r>
              <a:rPr lang="cs-CZ" sz="2100" dirty="0"/>
              <a:t> and lignite </a:t>
            </a:r>
            <a:r>
              <a:rPr lang="cs-CZ" sz="2100" dirty="0" err="1"/>
              <a:t>upgrading</a:t>
            </a:r>
            <a:r>
              <a:rPr lang="cs-CZ" sz="2100" dirty="0"/>
              <a:t> </a:t>
            </a:r>
            <a:r>
              <a:rPr lang="cs-CZ" sz="2100" dirty="0" err="1"/>
              <a:t>processes</a:t>
            </a:r>
            <a:r>
              <a:rPr lang="cs-CZ" sz="2100" dirty="0"/>
              <a:t>.</a:t>
            </a:r>
          </a:p>
          <a:p>
            <a:pPr hangingPunct="0"/>
            <a:r>
              <a:rPr lang="cs-CZ" sz="2100" dirty="0" smtClean="0"/>
              <a:t>75 </a:t>
            </a:r>
            <a:r>
              <a:rPr lang="cs-CZ" sz="2100" dirty="0"/>
              <a:t>% </a:t>
            </a:r>
            <a:r>
              <a:rPr lang="cs-CZ" sz="2100" dirty="0" err="1"/>
              <a:t>of</a:t>
            </a:r>
            <a:r>
              <a:rPr lang="cs-CZ" sz="2100"/>
              <a:t> </a:t>
            </a:r>
            <a:r>
              <a:rPr lang="cs-CZ" sz="2100" smtClean="0"/>
              <a:t>heat</a:t>
            </a:r>
            <a:r>
              <a:rPr lang="cs-CZ" sz="2100" dirty="0" smtClean="0"/>
              <a:t> </a:t>
            </a:r>
            <a:r>
              <a:rPr lang="cs-CZ" sz="2100" dirty="0" err="1"/>
              <a:t>is</a:t>
            </a:r>
            <a:r>
              <a:rPr lang="cs-CZ" sz="2100" dirty="0"/>
              <a:t> </a:t>
            </a:r>
            <a:r>
              <a:rPr lang="cs-CZ" sz="2100" dirty="0" err="1"/>
              <a:t>produced</a:t>
            </a:r>
            <a:r>
              <a:rPr lang="cs-CZ" sz="2100" dirty="0"/>
              <a:t> via </a:t>
            </a:r>
            <a:r>
              <a:rPr lang="cs-CZ" sz="2100" dirty="0" err="1"/>
              <a:t>the</a:t>
            </a:r>
            <a:r>
              <a:rPr lang="cs-CZ" sz="2100" dirty="0"/>
              <a:t> </a:t>
            </a:r>
            <a:r>
              <a:rPr lang="cs-CZ" sz="2100" dirty="0" err="1"/>
              <a:t>central</a:t>
            </a:r>
            <a:r>
              <a:rPr lang="cs-CZ" sz="2100" dirty="0"/>
              <a:t> </a:t>
            </a:r>
            <a:r>
              <a:rPr lang="cs-CZ" sz="2100" dirty="0" err="1"/>
              <a:t>cogeneration</a:t>
            </a:r>
            <a:r>
              <a:rPr lang="cs-CZ" sz="2100" dirty="0"/>
              <a:t> (</a:t>
            </a:r>
            <a:r>
              <a:rPr lang="cs-CZ" sz="2100" dirty="0" err="1"/>
              <a:t>combined</a:t>
            </a:r>
            <a:r>
              <a:rPr lang="cs-CZ" sz="2100" dirty="0"/>
              <a:t> </a:t>
            </a:r>
            <a:r>
              <a:rPr lang="cs-CZ" sz="2100" dirty="0" err="1"/>
              <a:t>heat</a:t>
            </a:r>
            <a:r>
              <a:rPr lang="cs-CZ" sz="2100" dirty="0"/>
              <a:t> and </a:t>
            </a:r>
            <a:r>
              <a:rPr lang="cs-CZ" sz="2100" dirty="0" err="1"/>
              <a:t>electricity</a:t>
            </a:r>
            <a:r>
              <a:rPr lang="cs-CZ" sz="2100" dirty="0"/>
              <a:t> </a:t>
            </a:r>
            <a:r>
              <a:rPr lang="cs-CZ" sz="2100" dirty="0" err="1"/>
              <a:t>generation</a:t>
            </a:r>
            <a:r>
              <a:rPr lang="cs-CZ" sz="2100" dirty="0"/>
              <a:t>).</a:t>
            </a:r>
          </a:p>
          <a:p>
            <a:pPr lvl="0" hangingPunct="0"/>
            <a:r>
              <a:rPr lang="cs-CZ" sz="2100" dirty="0"/>
              <a:t>1,48 </a:t>
            </a:r>
            <a:r>
              <a:rPr lang="cs-CZ" sz="2100" dirty="0" err="1"/>
              <a:t>millions</a:t>
            </a:r>
            <a:r>
              <a:rPr lang="cs-CZ" sz="2100" dirty="0"/>
              <a:t> </a:t>
            </a:r>
            <a:r>
              <a:rPr lang="cs-CZ" sz="2100" dirty="0" err="1"/>
              <a:t>of</a:t>
            </a:r>
            <a:r>
              <a:rPr lang="cs-CZ" sz="2100" dirty="0"/>
              <a:t> </a:t>
            </a:r>
            <a:r>
              <a:rPr lang="cs-CZ" sz="2100" dirty="0" err="1"/>
              <a:t>households</a:t>
            </a:r>
            <a:r>
              <a:rPr lang="cs-CZ" sz="2100" dirty="0"/>
              <a:t> are </a:t>
            </a:r>
            <a:r>
              <a:rPr lang="cs-CZ" sz="2100" dirty="0" err="1"/>
              <a:t>supplied</a:t>
            </a:r>
            <a:r>
              <a:rPr lang="cs-CZ" sz="2100" dirty="0"/>
              <a:t> </a:t>
            </a:r>
            <a:r>
              <a:rPr lang="cs-CZ" sz="2100" dirty="0" err="1"/>
              <a:t>with</a:t>
            </a:r>
            <a:r>
              <a:rPr lang="cs-CZ" sz="2100" dirty="0"/>
              <a:t> </a:t>
            </a:r>
            <a:r>
              <a:rPr lang="cs-CZ" sz="2100" dirty="0" err="1"/>
              <a:t>heat</a:t>
            </a:r>
            <a:r>
              <a:rPr lang="cs-CZ" sz="2100" dirty="0"/>
              <a:t> </a:t>
            </a:r>
            <a:r>
              <a:rPr lang="cs-CZ" sz="2100" dirty="0" err="1"/>
              <a:t>from</a:t>
            </a:r>
            <a:r>
              <a:rPr lang="cs-CZ" sz="2100" dirty="0"/>
              <a:t> </a:t>
            </a:r>
            <a:r>
              <a:rPr lang="cs-CZ" sz="2100" dirty="0" err="1"/>
              <a:t>district</a:t>
            </a:r>
            <a:r>
              <a:rPr lang="cs-CZ" sz="2100" dirty="0"/>
              <a:t> </a:t>
            </a:r>
            <a:r>
              <a:rPr lang="cs-CZ" sz="2100" dirty="0" err="1"/>
              <a:t>heating</a:t>
            </a:r>
            <a:r>
              <a:rPr lang="cs-CZ" sz="2100" dirty="0"/>
              <a:t>.</a:t>
            </a:r>
          </a:p>
          <a:p>
            <a:pPr lvl="0" hangingPunct="0"/>
            <a:r>
              <a:rPr lang="cs-CZ" sz="2100" dirty="0" err="1"/>
              <a:t>According</a:t>
            </a:r>
            <a:r>
              <a:rPr lang="cs-CZ" sz="2100" dirty="0"/>
              <a:t> to </a:t>
            </a:r>
            <a:r>
              <a:rPr lang="cs-CZ" sz="2100" dirty="0" err="1" smtClean="0"/>
              <a:t>the</a:t>
            </a:r>
            <a:r>
              <a:rPr lang="cs-CZ" sz="2100" dirty="0" smtClean="0"/>
              <a:t> </a:t>
            </a:r>
            <a:r>
              <a:rPr lang="cs-CZ" sz="2100" dirty="0" err="1" smtClean="0"/>
              <a:t>credible</a:t>
            </a:r>
            <a:r>
              <a:rPr lang="cs-CZ" sz="2100" dirty="0" smtClean="0"/>
              <a:t> </a:t>
            </a:r>
            <a:r>
              <a:rPr lang="cs-CZ" sz="2100" dirty="0" err="1"/>
              <a:t>analyses</a:t>
            </a:r>
            <a:r>
              <a:rPr lang="cs-CZ" sz="2100" dirty="0"/>
              <a:t> (</a:t>
            </a:r>
            <a:r>
              <a:rPr lang="cs-CZ" sz="2100" dirty="0" err="1"/>
              <a:t>e.g</a:t>
            </a:r>
            <a:r>
              <a:rPr lang="cs-CZ" sz="2100" dirty="0"/>
              <a:t>. </a:t>
            </a:r>
            <a:r>
              <a:rPr lang="cs-CZ" sz="2100" dirty="0" err="1"/>
              <a:t>one</a:t>
            </a:r>
            <a:r>
              <a:rPr lang="cs-CZ" sz="2100" dirty="0"/>
              <a:t> </a:t>
            </a:r>
            <a:r>
              <a:rPr lang="cs-CZ" sz="2100" dirty="0" err="1"/>
              <a:t>conducted</a:t>
            </a:r>
            <a:r>
              <a:rPr lang="cs-CZ" sz="2100" dirty="0"/>
              <a:t> by </a:t>
            </a:r>
            <a:r>
              <a:rPr lang="cs-CZ" sz="2100" dirty="0" err="1"/>
              <a:t>the</a:t>
            </a:r>
            <a:r>
              <a:rPr lang="cs-CZ" sz="2100" dirty="0"/>
              <a:t> Ministry </a:t>
            </a:r>
            <a:r>
              <a:rPr lang="cs-CZ" sz="2100" dirty="0" err="1"/>
              <a:t>of</a:t>
            </a:r>
            <a:r>
              <a:rPr lang="cs-CZ" sz="2100" dirty="0"/>
              <a:t> </a:t>
            </a:r>
            <a:r>
              <a:rPr lang="cs-CZ" sz="2100" dirty="0" err="1"/>
              <a:t>Industry</a:t>
            </a:r>
            <a:r>
              <a:rPr lang="cs-CZ" sz="2100" dirty="0"/>
              <a:t> and </a:t>
            </a:r>
            <a:r>
              <a:rPr lang="cs-CZ" sz="2100" dirty="0" err="1"/>
              <a:t>Trade</a:t>
            </a:r>
            <a:r>
              <a:rPr lang="cs-CZ" sz="2100" dirty="0"/>
              <a:t> </a:t>
            </a:r>
            <a:r>
              <a:rPr lang="cs-CZ" sz="2100" dirty="0" err="1"/>
              <a:t>of</a:t>
            </a:r>
            <a:r>
              <a:rPr lang="cs-CZ" sz="2100" dirty="0"/>
              <a:t> </a:t>
            </a:r>
            <a:r>
              <a:rPr lang="cs-CZ" sz="2100" dirty="0" err="1"/>
              <a:t>the</a:t>
            </a:r>
            <a:r>
              <a:rPr lang="cs-CZ" sz="2100" dirty="0"/>
              <a:t> Czech </a:t>
            </a:r>
            <a:r>
              <a:rPr lang="cs-CZ" sz="2100" dirty="0" smtClean="0"/>
              <a:t>Republic) </a:t>
            </a:r>
            <a:r>
              <a:rPr lang="cs-CZ" sz="2100" dirty="0" err="1" smtClean="0"/>
              <a:t>the</a:t>
            </a:r>
            <a:r>
              <a:rPr lang="cs-CZ" sz="2100" dirty="0" smtClean="0"/>
              <a:t> </a:t>
            </a:r>
            <a:r>
              <a:rPr lang="cs-CZ" sz="2100" dirty="0" err="1"/>
              <a:t>slack</a:t>
            </a:r>
            <a:r>
              <a:rPr lang="cs-CZ" sz="2100" dirty="0"/>
              <a:t> </a:t>
            </a:r>
            <a:r>
              <a:rPr lang="cs-CZ" sz="2100" dirty="0" err="1"/>
              <a:t>of</a:t>
            </a:r>
            <a:r>
              <a:rPr lang="cs-CZ" sz="2100" dirty="0"/>
              <a:t> 5 - 6 mil. </a:t>
            </a:r>
            <a:r>
              <a:rPr lang="cs-CZ" sz="2100" dirty="0" err="1"/>
              <a:t>tonnes</a:t>
            </a:r>
            <a:r>
              <a:rPr lang="cs-CZ" sz="2100" dirty="0"/>
              <a:t> </a:t>
            </a:r>
            <a:r>
              <a:rPr lang="cs-CZ" sz="2100" dirty="0" err="1"/>
              <a:t>of</a:t>
            </a:r>
            <a:r>
              <a:rPr lang="cs-CZ" sz="2100" dirty="0"/>
              <a:t> </a:t>
            </a:r>
            <a:r>
              <a:rPr lang="cs-CZ" sz="2100" dirty="0" err="1"/>
              <a:t>brown</a:t>
            </a:r>
            <a:r>
              <a:rPr lang="cs-CZ" sz="2100" dirty="0"/>
              <a:t> </a:t>
            </a:r>
            <a:r>
              <a:rPr lang="cs-CZ" sz="2100" dirty="0" err="1"/>
              <a:t>coal</a:t>
            </a:r>
            <a:r>
              <a:rPr lang="cs-CZ" sz="2100" dirty="0" smtClean="0"/>
              <a:t> </a:t>
            </a:r>
            <a:r>
              <a:rPr lang="cs-CZ" sz="2100" dirty="0" err="1"/>
              <a:t>might</a:t>
            </a:r>
            <a:r>
              <a:rPr lang="cs-CZ" sz="2100" dirty="0"/>
              <a:t> </a:t>
            </a:r>
            <a:r>
              <a:rPr lang="cs-CZ" sz="2100" dirty="0" err="1" smtClean="0"/>
              <a:t>allegedly</a:t>
            </a:r>
            <a:r>
              <a:rPr lang="cs-CZ" sz="2100" dirty="0" smtClean="0"/>
              <a:t> </a:t>
            </a:r>
            <a:r>
              <a:rPr lang="cs-CZ" sz="2100" dirty="0" err="1" smtClean="0"/>
              <a:t>occur</a:t>
            </a:r>
            <a:r>
              <a:rPr lang="cs-CZ" sz="2100" dirty="0" smtClean="0"/>
              <a:t> in </a:t>
            </a:r>
            <a:r>
              <a:rPr lang="cs-CZ" sz="2100" dirty="0" err="1"/>
              <a:t>the</a:t>
            </a:r>
            <a:r>
              <a:rPr lang="cs-CZ" sz="2100" dirty="0"/>
              <a:t> </a:t>
            </a:r>
            <a:r>
              <a:rPr lang="cs-CZ" sz="2100" dirty="0" err="1"/>
              <a:t>forthcoming</a:t>
            </a:r>
            <a:r>
              <a:rPr lang="cs-CZ" sz="2100" dirty="0"/>
              <a:t> </a:t>
            </a:r>
            <a:r>
              <a:rPr lang="cs-CZ" sz="2100" dirty="0" err="1"/>
              <a:t>years</a:t>
            </a:r>
            <a:r>
              <a:rPr lang="cs-CZ" sz="2100" dirty="0"/>
              <a:t>. </a:t>
            </a:r>
          </a:p>
          <a:p>
            <a:pPr lvl="0" hangingPunct="0"/>
            <a:r>
              <a:rPr lang="cs-CZ" sz="2100" dirty="0"/>
              <a:t>A </a:t>
            </a:r>
            <a:r>
              <a:rPr lang="cs-CZ" sz="2100" dirty="0" err="1"/>
              <a:t>prospective</a:t>
            </a:r>
            <a:r>
              <a:rPr lang="cs-CZ" sz="2100" dirty="0"/>
              <a:t> </a:t>
            </a:r>
            <a:r>
              <a:rPr lang="cs-CZ" sz="2100" dirty="0" err="1"/>
              <a:t>deficiency</a:t>
            </a:r>
            <a:r>
              <a:rPr lang="cs-CZ" sz="2100" dirty="0"/>
              <a:t> </a:t>
            </a:r>
            <a:r>
              <a:rPr lang="cs-CZ" sz="2100" dirty="0" err="1"/>
              <a:t>might</a:t>
            </a:r>
            <a:r>
              <a:rPr lang="cs-CZ" sz="2100" dirty="0"/>
              <a:t> cause </a:t>
            </a:r>
            <a:r>
              <a:rPr lang="cs-CZ" sz="2100" dirty="0" err="1"/>
              <a:t>significant</a:t>
            </a:r>
            <a:r>
              <a:rPr lang="cs-CZ" sz="2100" dirty="0"/>
              <a:t> </a:t>
            </a:r>
            <a:r>
              <a:rPr lang="cs-CZ" sz="2100" dirty="0" err="1"/>
              <a:t>increase</a:t>
            </a:r>
            <a:r>
              <a:rPr lang="cs-CZ" sz="2100" dirty="0"/>
              <a:t> in </a:t>
            </a:r>
            <a:r>
              <a:rPr lang="cs-CZ" sz="2100" dirty="0" err="1"/>
              <a:t>prices</a:t>
            </a:r>
            <a:r>
              <a:rPr lang="cs-CZ" sz="2100" dirty="0"/>
              <a:t> </a:t>
            </a:r>
            <a:r>
              <a:rPr lang="cs-CZ" sz="2100" dirty="0" err="1"/>
              <a:t>of</a:t>
            </a:r>
            <a:r>
              <a:rPr lang="cs-CZ" sz="2100" dirty="0"/>
              <a:t> </a:t>
            </a:r>
            <a:r>
              <a:rPr lang="cs-CZ" sz="2100" dirty="0" err="1"/>
              <a:t>heat</a:t>
            </a:r>
            <a:r>
              <a:rPr lang="cs-CZ" sz="2100" dirty="0"/>
              <a:t> </a:t>
            </a:r>
            <a:r>
              <a:rPr lang="cs-CZ" sz="2100" dirty="0" smtClean="0"/>
              <a:t>and </a:t>
            </a:r>
            <a:r>
              <a:rPr lang="cs-CZ" sz="2100" dirty="0" err="1" smtClean="0"/>
              <a:t>electricity</a:t>
            </a:r>
            <a:r>
              <a:rPr lang="cs-CZ" sz="2100" dirty="0" smtClean="0"/>
              <a:t> and </a:t>
            </a:r>
            <a:r>
              <a:rPr lang="cs-CZ" sz="2100" dirty="0"/>
              <a:t>so </a:t>
            </a:r>
            <a:r>
              <a:rPr lang="cs-CZ" sz="2100" dirty="0" err="1"/>
              <a:t>that</a:t>
            </a:r>
            <a:r>
              <a:rPr lang="cs-CZ" sz="2100" dirty="0"/>
              <a:t> </a:t>
            </a:r>
            <a:r>
              <a:rPr lang="cs-CZ" sz="2100" dirty="0" err="1"/>
              <a:t>creates</a:t>
            </a:r>
            <a:r>
              <a:rPr lang="cs-CZ" sz="2100" dirty="0"/>
              <a:t> negative </a:t>
            </a:r>
            <a:r>
              <a:rPr lang="cs-CZ" sz="2100" dirty="0" err="1"/>
              <a:t>pressure</a:t>
            </a:r>
            <a:r>
              <a:rPr lang="cs-CZ" sz="2100" dirty="0"/>
              <a:t> on </a:t>
            </a:r>
            <a:r>
              <a:rPr lang="cs-CZ" sz="2100" dirty="0" err="1"/>
              <a:t>household</a:t>
            </a:r>
            <a:r>
              <a:rPr lang="cs-CZ" sz="2100" dirty="0"/>
              <a:t> budget.</a:t>
            </a:r>
          </a:p>
          <a:p>
            <a:pPr lvl="0" hangingPunct="0"/>
            <a:r>
              <a:rPr lang="cs-CZ" sz="2100" dirty="0" err="1"/>
              <a:t>Considerable</a:t>
            </a:r>
            <a:r>
              <a:rPr lang="cs-CZ" sz="2100" dirty="0"/>
              <a:t> </a:t>
            </a:r>
            <a:r>
              <a:rPr lang="cs-CZ" sz="2100" dirty="0" err="1"/>
              <a:t>amount</a:t>
            </a:r>
            <a:r>
              <a:rPr lang="cs-CZ" sz="2100" dirty="0"/>
              <a:t> </a:t>
            </a:r>
            <a:r>
              <a:rPr lang="cs-CZ" sz="2100" dirty="0" err="1"/>
              <a:t>of</a:t>
            </a:r>
            <a:r>
              <a:rPr lang="cs-CZ" sz="2100" dirty="0"/>
              <a:t> </a:t>
            </a:r>
            <a:r>
              <a:rPr lang="cs-CZ" sz="2100" dirty="0" err="1"/>
              <a:t>brown</a:t>
            </a:r>
            <a:r>
              <a:rPr lang="cs-CZ" sz="2100" dirty="0"/>
              <a:t> </a:t>
            </a:r>
            <a:r>
              <a:rPr lang="cs-CZ" sz="2100" dirty="0" err="1"/>
              <a:t>coal</a:t>
            </a:r>
            <a:r>
              <a:rPr lang="cs-CZ" sz="2100" dirty="0"/>
              <a:t> </a:t>
            </a:r>
            <a:r>
              <a:rPr lang="cs-CZ" sz="2100" dirty="0" err="1"/>
              <a:t>is</a:t>
            </a:r>
            <a:r>
              <a:rPr lang="cs-CZ" sz="2100" dirty="0"/>
              <a:t> </a:t>
            </a:r>
            <a:r>
              <a:rPr lang="cs-CZ" sz="2100" dirty="0" err="1"/>
              <a:t>forbidden</a:t>
            </a:r>
            <a:r>
              <a:rPr lang="cs-CZ" sz="2100" dirty="0"/>
              <a:t> </a:t>
            </a:r>
            <a:r>
              <a:rPr lang="cs-CZ" sz="2100" dirty="0" err="1"/>
              <a:t>because</a:t>
            </a:r>
            <a:r>
              <a:rPr lang="cs-CZ" sz="2100" dirty="0"/>
              <a:t> </a:t>
            </a:r>
            <a:r>
              <a:rPr lang="cs-CZ" sz="2100" dirty="0" err="1"/>
              <a:t>of</a:t>
            </a:r>
            <a:r>
              <a:rPr lang="cs-CZ" sz="2100" dirty="0"/>
              <a:t> </a:t>
            </a:r>
            <a:r>
              <a:rPr lang="cs-CZ" sz="2100" dirty="0" err="1"/>
              <a:t>the</a:t>
            </a:r>
            <a:r>
              <a:rPr lang="cs-CZ" sz="2100" dirty="0"/>
              <a:t> </a:t>
            </a:r>
            <a:r>
              <a:rPr lang="cs-CZ" sz="2100" dirty="0" err="1"/>
              <a:t>mining</a:t>
            </a:r>
            <a:r>
              <a:rPr lang="cs-CZ" sz="2100" dirty="0"/>
              <a:t> </a:t>
            </a:r>
            <a:r>
              <a:rPr lang="cs-CZ" sz="2100" dirty="0" err="1"/>
              <a:t>limits</a:t>
            </a:r>
            <a:r>
              <a:rPr lang="cs-CZ" sz="2100" dirty="0"/>
              <a:t>.</a:t>
            </a:r>
          </a:p>
          <a:p>
            <a:pPr lvl="0" hangingPunct="0"/>
            <a:r>
              <a:rPr lang="cs-CZ" sz="2100" dirty="0" err="1"/>
              <a:t>Pressure</a:t>
            </a:r>
            <a:r>
              <a:rPr lang="cs-CZ" sz="2100" dirty="0"/>
              <a:t> </a:t>
            </a:r>
            <a:r>
              <a:rPr lang="cs-CZ" sz="2100" dirty="0" err="1"/>
              <a:t>of</a:t>
            </a:r>
            <a:r>
              <a:rPr lang="cs-CZ" sz="2100" dirty="0"/>
              <a:t> </a:t>
            </a:r>
            <a:r>
              <a:rPr lang="cs-CZ" sz="2100" dirty="0" err="1"/>
              <a:t>mining</a:t>
            </a:r>
            <a:r>
              <a:rPr lang="cs-CZ" sz="2100" dirty="0"/>
              <a:t> </a:t>
            </a:r>
            <a:r>
              <a:rPr lang="cs-CZ" sz="2100" dirty="0" err="1"/>
              <a:t>companies</a:t>
            </a:r>
            <a:r>
              <a:rPr lang="cs-CZ" sz="2100" dirty="0"/>
              <a:t> on </a:t>
            </a:r>
            <a:r>
              <a:rPr lang="cs-CZ" sz="2100" dirty="0" err="1"/>
              <a:t>raising</a:t>
            </a:r>
            <a:r>
              <a:rPr lang="cs-CZ" sz="2100" dirty="0"/>
              <a:t> </a:t>
            </a:r>
            <a:r>
              <a:rPr lang="cs-CZ" sz="2100" dirty="0" err="1"/>
              <a:t>the</a:t>
            </a:r>
            <a:r>
              <a:rPr lang="cs-CZ" sz="2100" dirty="0"/>
              <a:t> </a:t>
            </a:r>
            <a:r>
              <a:rPr lang="cs-CZ" sz="2100" dirty="0" err="1"/>
              <a:t>mining</a:t>
            </a:r>
            <a:r>
              <a:rPr lang="cs-CZ" sz="2100" dirty="0"/>
              <a:t> </a:t>
            </a:r>
            <a:r>
              <a:rPr lang="cs-CZ" sz="2100" dirty="0" err="1"/>
              <a:t>limits</a:t>
            </a:r>
            <a:r>
              <a:rPr lang="cs-CZ" sz="2100" dirty="0" smtClean="0"/>
              <a:t>.</a:t>
            </a: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113750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THE CZECH REPUBLIC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400" dirty="0" err="1"/>
              <a:t>F</a:t>
            </a:r>
            <a:r>
              <a:rPr lang="cs-CZ" sz="2400" dirty="0" err="1" smtClean="0"/>
              <a:t>uture</a:t>
            </a:r>
            <a:r>
              <a:rPr lang="cs-CZ" sz="2400" dirty="0" smtClean="0"/>
              <a:t> </a:t>
            </a:r>
            <a:r>
              <a:rPr lang="cs-CZ" sz="2400" dirty="0" err="1" smtClean="0"/>
              <a:t>alternatives</a:t>
            </a:r>
            <a:endParaRPr lang="cs-CZ" sz="24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1796199"/>
              </p:ext>
            </p:extLst>
          </p:nvPr>
        </p:nvGraphicFramePr>
        <p:xfrm>
          <a:off x="755576" y="1484784"/>
          <a:ext cx="7628304" cy="3901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0455"/>
                <a:gridCol w="1794129"/>
                <a:gridCol w="1382674"/>
                <a:gridCol w="1503402"/>
                <a:gridCol w="1847644"/>
              </a:tblGrid>
              <a:tr h="230328">
                <a:tc gridSpan="5">
                  <a:txBody>
                    <a:bodyPr/>
                    <a:lstStyle/>
                    <a:p>
                      <a:pPr algn="ctr" hangingPunct="0">
                        <a:spcBef>
                          <a:spcPts val="200"/>
                        </a:spcBef>
                        <a:spcAft>
                          <a:spcPts val="60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b="1" kern="150" dirty="0" err="1">
                          <a:effectLst/>
                        </a:rPr>
                        <a:t>Planned</a:t>
                      </a:r>
                      <a:r>
                        <a:rPr lang="cs-CZ" sz="1600" b="1" kern="150" dirty="0">
                          <a:effectLst/>
                        </a:rPr>
                        <a:t> </a:t>
                      </a:r>
                      <a:r>
                        <a:rPr lang="cs-CZ" sz="1600" b="1" kern="150" dirty="0" err="1">
                          <a:effectLst/>
                        </a:rPr>
                        <a:t>power</a:t>
                      </a:r>
                      <a:r>
                        <a:rPr lang="cs-CZ" sz="1600" b="1" kern="150" dirty="0">
                          <a:effectLst/>
                        </a:rPr>
                        <a:t> </a:t>
                      </a:r>
                      <a:r>
                        <a:rPr lang="cs-CZ" sz="1600" b="1" kern="150" dirty="0" err="1" smtClean="0">
                          <a:effectLst/>
                        </a:rPr>
                        <a:t>plants</a:t>
                      </a:r>
                      <a:endParaRPr lang="cs-CZ" sz="1600" b="1" kern="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09790"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b="1" kern="150">
                          <a:effectLst/>
                        </a:rPr>
                        <a:t>Location</a:t>
                      </a:r>
                      <a:endParaRPr lang="cs-CZ" sz="1600" b="1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b="1" kern="150">
                          <a:effectLst/>
                        </a:rPr>
                        <a:t>Type of plant</a:t>
                      </a:r>
                      <a:endParaRPr lang="cs-CZ" sz="1600" b="1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b="1" kern="150">
                          <a:effectLst/>
                        </a:rPr>
                        <a:t>Charakteristic</a:t>
                      </a:r>
                      <a:endParaRPr lang="cs-CZ" sz="1600" b="1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b="1" kern="150">
                          <a:effectLst/>
                        </a:rPr>
                        <a:t>Installed capacity</a:t>
                      </a:r>
                      <a:endParaRPr lang="cs-CZ" sz="1600" b="1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b="1" kern="150" dirty="0" err="1">
                          <a:effectLst/>
                        </a:rPr>
                        <a:t>Time</a:t>
                      </a:r>
                      <a:r>
                        <a:rPr lang="cs-CZ" sz="1600" b="1" kern="150" dirty="0">
                          <a:effectLst/>
                        </a:rPr>
                        <a:t> </a:t>
                      </a:r>
                      <a:r>
                        <a:rPr lang="cs-CZ" sz="1600" b="1" kern="150" dirty="0" err="1">
                          <a:effectLst/>
                        </a:rPr>
                        <a:t>framework</a:t>
                      </a:r>
                      <a:endParaRPr lang="cs-CZ" sz="1600" b="1" kern="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  <a:tr h="655281"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Počerady</a:t>
                      </a:r>
                      <a:endParaRPr lang="cs-CZ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gas power plant</a:t>
                      </a:r>
                      <a:endParaRPr lang="cs-CZ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new source</a:t>
                      </a:r>
                      <a:endParaRPr lang="cs-CZ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838 MW</a:t>
                      </a:r>
                      <a:endParaRPr lang="cs-CZ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- under construction</a:t>
                      </a:r>
                    </a:p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- starting-up 06/2013</a:t>
                      </a:r>
                      <a:endParaRPr lang="cs-CZ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  <a:tr h="655281"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Mochov</a:t>
                      </a:r>
                      <a:endParaRPr lang="cs-CZ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 dirty="0" err="1">
                          <a:effectLst/>
                        </a:rPr>
                        <a:t>gas</a:t>
                      </a:r>
                      <a:r>
                        <a:rPr lang="cs-CZ" sz="1600" kern="150" dirty="0">
                          <a:effectLst/>
                        </a:rPr>
                        <a:t> </a:t>
                      </a:r>
                      <a:r>
                        <a:rPr lang="cs-CZ" sz="1600" kern="150" dirty="0" err="1">
                          <a:effectLst/>
                        </a:rPr>
                        <a:t>power</a:t>
                      </a:r>
                      <a:r>
                        <a:rPr lang="cs-CZ" sz="1600" kern="150" dirty="0">
                          <a:effectLst/>
                        </a:rPr>
                        <a:t> plant</a:t>
                      </a:r>
                      <a:endParaRPr lang="cs-CZ" sz="1600" kern="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 dirty="0" err="1">
                          <a:effectLst/>
                        </a:rPr>
                        <a:t>new</a:t>
                      </a:r>
                      <a:r>
                        <a:rPr lang="cs-CZ" sz="1600" kern="150" dirty="0">
                          <a:effectLst/>
                        </a:rPr>
                        <a:t> source</a:t>
                      </a:r>
                      <a:endParaRPr lang="cs-CZ" sz="1600" kern="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1000 MW</a:t>
                      </a:r>
                      <a:endParaRPr lang="cs-CZ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- negotiations are in progress</a:t>
                      </a:r>
                      <a:endParaRPr lang="cs-CZ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  <a:tr h="655281"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Temelín</a:t>
                      </a:r>
                      <a:endParaRPr lang="cs-CZ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nuclear power plant</a:t>
                      </a:r>
                      <a:endParaRPr lang="cs-CZ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enlargement</a:t>
                      </a:r>
                      <a:endParaRPr lang="cs-CZ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2000 MW</a:t>
                      </a:r>
                      <a:endParaRPr lang="cs-CZ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- date of realization: 2020-2025 </a:t>
                      </a:r>
                      <a:endParaRPr lang="cs-CZ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  <a:tr h="309790"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Dukovany</a:t>
                      </a:r>
                      <a:endParaRPr lang="cs-CZ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nuclear power plant</a:t>
                      </a:r>
                      <a:endParaRPr lang="cs-CZ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enlargement</a:t>
                      </a:r>
                      <a:endParaRPr lang="cs-CZ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1500 MW</a:t>
                      </a:r>
                      <a:endParaRPr lang="cs-CZ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- feasibility study</a:t>
                      </a:r>
                      <a:endParaRPr lang="cs-CZ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  <a:tr h="309790"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Blahutovice</a:t>
                      </a:r>
                      <a:endParaRPr lang="cs-CZ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nuclear power plant</a:t>
                      </a:r>
                      <a:endParaRPr lang="cs-CZ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 dirty="0" err="1">
                          <a:effectLst/>
                        </a:rPr>
                        <a:t>new</a:t>
                      </a:r>
                      <a:r>
                        <a:rPr lang="cs-CZ" sz="1600" kern="150" dirty="0">
                          <a:effectLst/>
                        </a:rPr>
                        <a:t> source</a:t>
                      </a:r>
                      <a:endParaRPr lang="cs-CZ" sz="1600" kern="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cs-CZ" sz="1600" kern="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 dirty="0">
                          <a:effectLst/>
                        </a:rPr>
                        <a:t>- no </a:t>
                      </a:r>
                      <a:r>
                        <a:rPr lang="cs-CZ" sz="1600" kern="150" dirty="0" err="1">
                          <a:effectLst/>
                        </a:rPr>
                        <a:t>sooner</a:t>
                      </a:r>
                      <a:r>
                        <a:rPr lang="cs-CZ" sz="1600" kern="150" dirty="0">
                          <a:effectLst/>
                        </a:rPr>
                        <a:t> </a:t>
                      </a:r>
                      <a:r>
                        <a:rPr lang="cs-CZ" sz="1600" kern="150" dirty="0" err="1">
                          <a:effectLst/>
                        </a:rPr>
                        <a:t>than</a:t>
                      </a:r>
                      <a:r>
                        <a:rPr lang="cs-CZ" sz="1600" kern="150" dirty="0">
                          <a:effectLst/>
                        </a:rPr>
                        <a:t> 2040</a:t>
                      </a:r>
                      <a:endParaRPr lang="cs-CZ" sz="1600" kern="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</a:tbl>
          </a:graphicData>
        </a:graphic>
      </p:graphicFrame>
      <p:sp>
        <p:nvSpPr>
          <p:cNvPr id="6" name="Šipka doprava 5"/>
          <p:cNvSpPr/>
          <p:nvPr/>
        </p:nvSpPr>
        <p:spPr>
          <a:xfrm>
            <a:off x="1043608" y="5642040"/>
            <a:ext cx="936104" cy="3913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2267744" y="5606906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/>
              <a:t>Diminish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dependancy</a:t>
            </a:r>
            <a:r>
              <a:rPr lang="cs-CZ" sz="2400" b="1" dirty="0" smtClean="0"/>
              <a:t> on </a:t>
            </a:r>
            <a:r>
              <a:rPr lang="cs-CZ" sz="2400" b="1" dirty="0" err="1" smtClean="0"/>
              <a:t>brown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coal</a:t>
            </a:r>
            <a:r>
              <a:rPr lang="cs-CZ" sz="2400" b="1" dirty="0" smtClean="0"/>
              <a:t> in </a:t>
            </a:r>
            <a:r>
              <a:rPr lang="cs-CZ" sz="2400" b="1" dirty="0" err="1" smtClean="0"/>
              <a:t>the</a:t>
            </a:r>
            <a:r>
              <a:rPr lang="cs-CZ" sz="2400" b="1" dirty="0" smtClean="0"/>
              <a:t> LR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545349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THE CZECH REPUBLIC</a:t>
            </a:r>
            <a:br>
              <a:rPr lang="cs-CZ" sz="3600" dirty="0" smtClean="0"/>
            </a:br>
            <a:r>
              <a:rPr lang="cs-CZ" sz="2400" dirty="0" err="1"/>
              <a:t>C</a:t>
            </a:r>
            <a:r>
              <a:rPr lang="cs-CZ" sz="2400" dirty="0" err="1" smtClean="0"/>
              <a:t>onclusion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73015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alleged</a:t>
            </a:r>
            <a:r>
              <a:rPr lang="cs-CZ" dirty="0" smtClean="0"/>
              <a:t> </a:t>
            </a:r>
            <a:r>
              <a:rPr lang="cs-CZ" dirty="0" err="1" smtClean="0"/>
              <a:t>slack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brown</a:t>
            </a:r>
            <a:r>
              <a:rPr lang="cs-CZ" dirty="0" smtClean="0"/>
              <a:t> </a:t>
            </a:r>
            <a:r>
              <a:rPr lang="cs-CZ" dirty="0" err="1" smtClean="0"/>
              <a:t>coal</a:t>
            </a:r>
            <a:r>
              <a:rPr lang="cs-CZ" dirty="0" smtClean="0"/>
              <a:t> </a:t>
            </a:r>
            <a:r>
              <a:rPr lang="cs-CZ" dirty="0" err="1" smtClean="0"/>
              <a:t>does</a:t>
            </a:r>
            <a:r>
              <a:rPr lang="cs-CZ" dirty="0" smtClean="0"/>
              <a:t> not </a:t>
            </a:r>
            <a:r>
              <a:rPr lang="cs-CZ" dirty="0" err="1" smtClean="0"/>
              <a:t>exist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There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no </a:t>
            </a:r>
            <a:r>
              <a:rPr lang="cs-CZ" dirty="0" err="1" smtClean="0"/>
              <a:t>objective</a:t>
            </a:r>
            <a:r>
              <a:rPr lang="cs-CZ" dirty="0" smtClean="0"/>
              <a:t> </a:t>
            </a:r>
            <a:r>
              <a:rPr lang="cs-CZ" dirty="0" err="1" smtClean="0"/>
              <a:t>necessity</a:t>
            </a:r>
            <a:r>
              <a:rPr lang="cs-CZ" dirty="0" smtClean="0"/>
              <a:t> to </a:t>
            </a:r>
            <a:r>
              <a:rPr lang="cs-CZ" dirty="0" err="1" smtClean="0"/>
              <a:t>raise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minig</a:t>
            </a:r>
            <a:r>
              <a:rPr lang="cs-CZ" dirty="0" smtClean="0"/>
              <a:t> </a:t>
            </a:r>
            <a:r>
              <a:rPr lang="cs-CZ" dirty="0" err="1" smtClean="0"/>
              <a:t>limits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r>
              <a:rPr lang="cs-CZ" dirty="0" smtClean="0"/>
              <a:t> </a:t>
            </a:r>
            <a:r>
              <a:rPr lang="cs-CZ" dirty="0" err="1" smtClean="0"/>
              <a:t>should</a:t>
            </a:r>
            <a:r>
              <a:rPr lang="cs-CZ" dirty="0" smtClean="0"/>
              <a:t> play a </a:t>
            </a:r>
            <a:r>
              <a:rPr lang="cs-CZ" dirty="0" err="1" smtClean="0"/>
              <a:t>vital</a:t>
            </a:r>
            <a:r>
              <a:rPr lang="cs-CZ" dirty="0" smtClean="0"/>
              <a:t> role as a </a:t>
            </a:r>
            <a:r>
              <a:rPr lang="cs-CZ" dirty="0" err="1" smtClean="0"/>
              <a:t>regulator</a:t>
            </a:r>
            <a:r>
              <a:rPr lang="cs-CZ" dirty="0" smtClean="0"/>
              <a:t>.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err="1"/>
              <a:t>O</a:t>
            </a:r>
            <a:r>
              <a:rPr lang="cs-CZ" dirty="0" err="1" smtClean="0"/>
              <a:t>ther</a:t>
            </a:r>
            <a:r>
              <a:rPr lang="cs-CZ" dirty="0" smtClean="0"/>
              <a:t> </a:t>
            </a:r>
            <a:r>
              <a:rPr lang="cs-CZ" dirty="0" err="1" smtClean="0"/>
              <a:t>challanges</a:t>
            </a:r>
            <a:r>
              <a:rPr lang="cs-CZ" dirty="0" smtClean="0"/>
              <a:t> </a:t>
            </a:r>
            <a:r>
              <a:rPr lang="cs-CZ" dirty="0" err="1" smtClean="0"/>
              <a:t>need</a:t>
            </a:r>
            <a:r>
              <a:rPr lang="cs-CZ" dirty="0" smtClean="0"/>
              <a:t> 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solved</a:t>
            </a:r>
            <a:r>
              <a:rPr lang="cs-CZ" dirty="0" smtClean="0"/>
              <a:t>:</a:t>
            </a:r>
          </a:p>
          <a:p>
            <a:r>
              <a:rPr lang="cs-CZ" dirty="0" err="1" smtClean="0"/>
              <a:t>Improvements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national</a:t>
            </a:r>
            <a:r>
              <a:rPr lang="cs-CZ" dirty="0" smtClean="0"/>
              <a:t> </a:t>
            </a:r>
            <a:r>
              <a:rPr lang="cs-CZ" dirty="0" err="1" smtClean="0"/>
              <a:t>energy</a:t>
            </a:r>
            <a:r>
              <a:rPr lang="cs-CZ" dirty="0" smtClean="0"/>
              <a:t> </a:t>
            </a:r>
            <a:r>
              <a:rPr lang="cs-CZ" dirty="0" err="1" smtClean="0"/>
              <a:t>framework</a:t>
            </a:r>
            <a:endParaRPr lang="cs-CZ" dirty="0" smtClean="0"/>
          </a:p>
          <a:p>
            <a:r>
              <a:rPr lang="cs-CZ" dirty="0" err="1" smtClean="0"/>
              <a:t>Stringent</a:t>
            </a:r>
            <a:r>
              <a:rPr lang="cs-CZ" dirty="0" smtClean="0"/>
              <a:t> </a:t>
            </a:r>
            <a:r>
              <a:rPr lang="cs-CZ" dirty="0" err="1" smtClean="0"/>
              <a:t>emmision</a:t>
            </a:r>
            <a:r>
              <a:rPr lang="cs-CZ" dirty="0" smtClean="0"/>
              <a:t> </a:t>
            </a:r>
            <a:r>
              <a:rPr lang="cs-CZ" dirty="0" err="1" smtClean="0"/>
              <a:t>limits</a:t>
            </a:r>
            <a:r>
              <a:rPr lang="cs-CZ" dirty="0" smtClean="0"/>
              <a:t> (</a:t>
            </a:r>
            <a:r>
              <a:rPr lang="cs-CZ" dirty="0" err="1" smtClean="0"/>
              <a:t>from</a:t>
            </a:r>
            <a:r>
              <a:rPr lang="cs-CZ" dirty="0" smtClean="0"/>
              <a:t> 2016)</a:t>
            </a:r>
          </a:p>
          <a:p>
            <a:r>
              <a:rPr lang="cs-CZ" dirty="0" smtClean="0"/>
              <a:t>EU green </a:t>
            </a:r>
            <a:r>
              <a:rPr lang="cs-CZ" dirty="0" err="1" smtClean="0"/>
              <a:t>policies</a:t>
            </a:r>
            <a:endParaRPr lang="cs-CZ" dirty="0" smtClean="0"/>
          </a:p>
          <a:p>
            <a:r>
              <a:rPr lang="cs-CZ" dirty="0" err="1" smtClean="0"/>
              <a:t>Prospective</a:t>
            </a:r>
            <a:r>
              <a:rPr lang="cs-CZ" dirty="0" smtClean="0"/>
              <a:t> </a:t>
            </a:r>
            <a:r>
              <a:rPr lang="cs-CZ" dirty="0" err="1" smtClean="0"/>
              <a:t>covering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German</a:t>
            </a:r>
            <a:r>
              <a:rPr lang="cs-CZ" dirty="0" smtClean="0"/>
              <a:t> </a:t>
            </a:r>
            <a:r>
              <a:rPr lang="cs-CZ" dirty="0" err="1" smtClean="0"/>
              <a:t>nuclear</a:t>
            </a:r>
            <a:r>
              <a:rPr lang="cs-CZ" dirty="0" smtClean="0"/>
              <a:t> </a:t>
            </a:r>
            <a:r>
              <a:rPr lang="cs-CZ" dirty="0" err="1" smtClean="0"/>
              <a:t>shutdown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971600" y="5965197"/>
            <a:ext cx="93610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2195736" y="5965197"/>
            <a:ext cx="5976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Long-term point </a:t>
            </a:r>
            <a:r>
              <a:rPr lang="cs-CZ" sz="2400" b="1" dirty="0" err="1" smtClean="0"/>
              <a:t>of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view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needs</a:t>
            </a:r>
            <a:r>
              <a:rPr lang="cs-CZ" sz="2400" b="1" dirty="0" smtClean="0"/>
              <a:t> to </a:t>
            </a:r>
            <a:r>
              <a:rPr lang="cs-CZ" sz="2400" b="1" dirty="0" err="1" smtClean="0"/>
              <a:t>be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applied</a:t>
            </a:r>
            <a:r>
              <a:rPr lang="cs-CZ" sz="2000" dirty="0" smtClean="0"/>
              <a:t>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3467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media2.teenormous.com/items/www.northernsun.com/images-imagethumb-Touch-The-Earth-Gently-Clay-Dyed-Organic-Women-s-T-Shirt--8028-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980728"/>
            <a:ext cx="4176464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965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 sustainability of electricity market in the </a:t>
            </a:r>
            <a:r>
              <a:rPr lang="sl-SI" dirty="0" smtClean="0"/>
              <a:t/>
            </a:r>
            <a:br>
              <a:rPr lang="sl-SI" dirty="0" smtClean="0"/>
            </a:br>
            <a:r>
              <a:rPr lang="en-US" b="1" dirty="0" smtClean="0"/>
              <a:t>Czech Republic and Austria</a:t>
            </a:r>
            <a:endParaRPr lang="sl-SI" b="1" dirty="0" smtClean="0"/>
          </a:p>
          <a:p>
            <a:r>
              <a:rPr lang="en-US" b="1" dirty="0" smtClean="0"/>
              <a:t>Electric energy supply</a:t>
            </a:r>
          </a:p>
          <a:p>
            <a:r>
              <a:rPr lang="en-US" b="1" dirty="0" smtClean="0"/>
              <a:t>Potential energy shortages</a:t>
            </a:r>
          </a:p>
          <a:p>
            <a:r>
              <a:rPr lang="en-US" b="1" dirty="0" smtClean="0"/>
              <a:t>Future alternatives</a:t>
            </a:r>
          </a:p>
          <a:p>
            <a:r>
              <a:rPr lang="en-GB" b="1" dirty="0" smtClean="0"/>
              <a:t>Conclusion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77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AUSTRIA</a:t>
            </a:r>
            <a:br>
              <a:rPr lang="en-US" sz="3200" dirty="0" smtClean="0"/>
            </a:br>
            <a:r>
              <a:rPr lang="en-US" sz="2400" dirty="0" smtClean="0"/>
              <a:t>Electric energy supply</a:t>
            </a:r>
            <a:endParaRPr lang="en-US" sz="24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50204"/>
              </p:ext>
            </p:extLst>
          </p:nvPr>
        </p:nvGraphicFramePr>
        <p:xfrm>
          <a:off x="827584" y="1772816"/>
          <a:ext cx="7488832" cy="4320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44416"/>
                <a:gridCol w="3744416"/>
              </a:tblGrid>
              <a:tr h="432048"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 dirty="0">
                          <a:effectLst/>
                        </a:rPr>
                        <a:t>Energy final demand of electricity 2009</a:t>
                      </a:r>
                      <a:endParaRPr lang="sl-SI" sz="1600" kern="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in GWh</a:t>
                      </a:r>
                      <a:endParaRPr lang="sl-SI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  <a:tr h="432048"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Gross electricity production </a:t>
                      </a:r>
                      <a:endParaRPr lang="sl-SI" sz="1600" kern="15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68.974</a:t>
                      </a:r>
                      <a:endParaRPr lang="sl-SI" sz="1600" kern="15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  <a:tr h="432048"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 dirty="0">
                          <a:effectLst/>
                        </a:rPr>
                        <a:t>+ </a:t>
                      </a:r>
                      <a:r>
                        <a:rPr lang="cs-CZ" sz="1600" kern="150" dirty="0" err="1">
                          <a:effectLst/>
                        </a:rPr>
                        <a:t>Electricity</a:t>
                      </a:r>
                      <a:r>
                        <a:rPr lang="cs-CZ" sz="1600" kern="150" dirty="0">
                          <a:effectLst/>
                        </a:rPr>
                        <a:t> </a:t>
                      </a:r>
                      <a:r>
                        <a:rPr lang="cs-CZ" sz="1600" kern="150" dirty="0" err="1">
                          <a:effectLst/>
                        </a:rPr>
                        <a:t>imports</a:t>
                      </a:r>
                      <a:endParaRPr lang="sl-SI" sz="1600" kern="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19.542</a:t>
                      </a:r>
                      <a:endParaRPr lang="sl-SI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  <a:tr h="432048"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 dirty="0">
                          <a:effectLst/>
                        </a:rPr>
                        <a:t>= Electricity application </a:t>
                      </a:r>
                      <a:endParaRPr lang="sl-SI" sz="1600" kern="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88.516</a:t>
                      </a:r>
                      <a:endParaRPr lang="sl-SI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  <a:tr h="432048"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 dirty="0">
                          <a:effectLst/>
                        </a:rPr>
                        <a:t>- Electricity exports </a:t>
                      </a:r>
                      <a:endParaRPr lang="sl-SI" sz="1600" kern="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18.762</a:t>
                      </a:r>
                      <a:endParaRPr lang="sl-SI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  <a:tr h="432048"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- Pump storage</a:t>
                      </a:r>
                      <a:endParaRPr lang="sl-SI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3.961</a:t>
                      </a:r>
                      <a:endParaRPr lang="sl-SI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  <a:tr h="432048"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= Domestic electricity consumption </a:t>
                      </a:r>
                      <a:endParaRPr lang="sl-SI" sz="1600" kern="15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65.793</a:t>
                      </a:r>
                      <a:endParaRPr lang="sl-SI" sz="1600" kern="15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  <a:tr h="432048"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- Own usage </a:t>
                      </a:r>
                      <a:endParaRPr lang="sl-SI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1.842</a:t>
                      </a:r>
                      <a:endParaRPr lang="sl-SI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  <a:tr h="432048"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 dirty="0">
                          <a:effectLst/>
                        </a:rPr>
                        <a:t>- Network losses </a:t>
                      </a:r>
                      <a:endParaRPr lang="sl-SI" sz="1600" kern="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3.520</a:t>
                      </a:r>
                      <a:endParaRPr lang="sl-SI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  <a:tr h="432048"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= Final energy demand </a:t>
                      </a:r>
                      <a:endParaRPr lang="sl-SI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 dirty="0">
                          <a:effectLst/>
                        </a:rPr>
                        <a:t>60.431</a:t>
                      </a:r>
                      <a:endParaRPr lang="sl-SI" sz="1600" kern="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831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000" u="sng" dirty="0" smtClean="0"/>
              <a:t>Austria, one of the „greenest“ electricity producing country</a:t>
            </a:r>
            <a:endParaRPr lang="en-GB" sz="2000" u="sng" dirty="0"/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AUSTRIA</a:t>
            </a:r>
            <a:br>
              <a:rPr lang="en-US" sz="3200" dirty="0" smtClean="0"/>
            </a:br>
            <a:r>
              <a:rPr lang="en-US" sz="2400" dirty="0" smtClean="0"/>
              <a:t>Electric energy supply</a:t>
            </a:r>
            <a:endParaRPr lang="en-US" sz="24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l-SI"/>
          </a:p>
        </p:txBody>
      </p:sp>
      <p:graphicFrame>
        <p:nvGraphicFramePr>
          <p:cNvPr id="6" name="Predme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3709139"/>
              </p:ext>
            </p:extLst>
          </p:nvPr>
        </p:nvGraphicFramePr>
        <p:xfrm>
          <a:off x="199775" y="2348880"/>
          <a:ext cx="8744449" cy="30963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Picture" r:id="rId3" imgW="0" imgH="0" progId="StaticMetafile">
                  <p:embed/>
                </p:oleObj>
              </mc:Choice>
              <mc:Fallback>
                <p:oleObj name="Picture" r:id="rId3" imgW="0" imgH="0" progId="StaticMetafile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775" y="2348880"/>
                        <a:ext cx="8744449" cy="30963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034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hangingPunct="0">
              <a:lnSpc>
                <a:spcPct val="170000"/>
              </a:lnSpc>
              <a:buNone/>
            </a:pPr>
            <a:r>
              <a:rPr lang="cs-CZ" sz="2800" u="sng" dirty="0"/>
              <a:t>e-Control </a:t>
            </a:r>
            <a:r>
              <a:rPr lang="cs-CZ" sz="2800" u="sng" dirty="0" smtClean="0"/>
              <a:t>identifies </a:t>
            </a:r>
            <a:r>
              <a:rPr lang="cs-CZ" sz="2800" u="sng" dirty="0"/>
              <a:t>4 main factors which cause blackouts:</a:t>
            </a:r>
            <a:endParaRPr lang="sl-SI" sz="2800" u="sng" dirty="0"/>
          </a:p>
          <a:p>
            <a:pPr lvl="0" hangingPunct="0">
              <a:lnSpc>
                <a:spcPct val="170000"/>
              </a:lnSpc>
            </a:pPr>
            <a:r>
              <a:rPr lang="cs-CZ" sz="2800" dirty="0"/>
              <a:t>Atmospheric impacts:  Storms, ice, snow, avalanches, humidity, temperature, earthquakes, etc.                             </a:t>
            </a:r>
            <a:endParaRPr lang="sl-SI" sz="2800" dirty="0"/>
          </a:p>
          <a:p>
            <a:pPr lvl="0" hangingPunct="0">
              <a:lnSpc>
                <a:spcPct val="170000"/>
              </a:lnSpc>
            </a:pPr>
            <a:r>
              <a:rPr lang="cs-CZ" sz="2800" dirty="0"/>
              <a:t>External impacts: through people, animals, cranes, vehicles, fire or through other factors induced disturbances.</a:t>
            </a:r>
            <a:endParaRPr lang="sl-SI" sz="2800" dirty="0"/>
          </a:p>
          <a:p>
            <a:pPr lvl="0" hangingPunct="0">
              <a:lnSpc>
                <a:spcPct val="170000"/>
              </a:lnSpc>
            </a:pPr>
            <a:r>
              <a:rPr lang="cs-CZ" sz="2800" dirty="0"/>
              <a:t>Network operator intern: Switching errors, blackouts, ageing, overloads, etc.   </a:t>
            </a:r>
            <a:endParaRPr lang="sl-SI" sz="2800" dirty="0"/>
          </a:p>
          <a:p>
            <a:pPr lvl="0" hangingPunct="0">
              <a:lnSpc>
                <a:spcPct val="170000"/>
              </a:lnSpc>
            </a:pPr>
            <a:r>
              <a:rPr lang="cs-CZ" sz="2800" dirty="0"/>
              <a:t>Supply failure/backlash disturbances: outfall of upstream voltage level, outfall of power supply (from the producer) or from disturbances from other networks that have retroactive impacts.</a:t>
            </a:r>
            <a:endParaRPr lang="sl-SI" sz="2800" dirty="0"/>
          </a:p>
          <a:p>
            <a:pPr marL="0" indent="0">
              <a:buNone/>
            </a:pPr>
            <a:endParaRPr lang="sl-SI" dirty="0"/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AUSTRIA</a:t>
            </a:r>
            <a:br>
              <a:rPr lang="en-US" sz="3200" dirty="0" smtClean="0"/>
            </a:br>
            <a:r>
              <a:rPr lang="en-GB" sz="2400" dirty="0" smtClean="0"/>
              <a:t>Potential energy shortages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43520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1800" dirty="0" smtClean="0"/>
              <a:t>Approximately 10.000 shortages per year</a:t>
            </a:r>
          </a:p>
          <a:p>
            <a:pPr>
              <a:lnSpc>
                <a:spcPct val="150000"/>
              </a:lnSpc>
            </a:pPr>
            <a:r>
              <a:rPr lang="cs-CZ" sz="1800" dirty="0" smtClean="0"/>
              <a:t>One </a:t>
            </a:r>
            <a:r>
              <a:rPr lang="cs-CZ" sz="1800" dirty="0"/>
              <a:t>hour blackout in Austria would cause damages in the amount of 40 Mio </a:t>
            </a:r>
            <a:r>
              <a:rPr lang="cs-CZ" sz="1800" dirty="0" smtClean="0"/>
              <a:t>€</a:t>
            </a:r>
          </a:p>
          <a:p>
            <a:pPr>
              <a:lnSpc>
                <a:spcPct val="150000"/>
              </a:lnSpc>
            </a:pPr>
            <a:r>
              <a:rPr lang="cs-CZ" sz="1800" dirty="0"/>
              <a:t>61% of interruptions are planned interruptions </a:t>
            </a:r>
            <a:endParaRPr lang="cs-CZ" sz="1800" dirty="0" smtClean="0"/>
          </a:p>
          <a:p>
            <a:pPr>
              <a:lnSpc>
                <a:spcPct val="150000"/>
              </a:lnSpc>
            </a:pPr>
            <a:r>
              <a:rPr lang="cs-CZ" sz="1800" dirty="0" smtClean="0"/>
              <a:t>47% of unplanned interruptions caused by atmospheric influences (without natural disasters), 20% by foreign influences and the rest by network operators</a:t>
            </a:r>
          </a:p>
          <a:p>
            <a:pPr>
              <a:lnSpc>
                <a:spcPct val="150000"/>
              </a:lnSpc>
            </a:pPr>
            <a:r>
              <a:rPr lang="cs-CZ" sz="1800" dirty="0" smtClean="0"/>
              <a:t>Prevention of blackout via structural and overall security, regionally </a:t>
            </a:r>
            <a:r>
              <a:rPr lang="cs-CZ" sz="1800" dirty="0"/>
              <a:t>equalized generation </a:t>
            </a:r>
            <a:r>
              <a:rPr lang="cs-CZ" sz="1800" dirty="0" smtClean="0"/>
              <a:t>quotas, operational capability, measures </a:t>
            </a:r>
            <a:r>
              <a:rPr lang="cs-CZ" sz="1800" dirty="0"/>
              <a:t>for limiting the consequences</a:t>
            </a:r>
            <a:endParaRPr lang="sl-SI" sz="1800" dirty="0"/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AUSTRIA</a:t>
            </a:r>
            <a:br>
              <a:rPr lang="en-US" sz="3200" dirty="0" smtClean="0"/>
            </a:br>
            <a:r>
              <a:rPr lang="en-GB" sz="2400" dirty="0" smtClean="0"/>
              <a:t>Potential energy shortages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72016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1800" dirty="0" smtClean="0"/>
              <a:t>The 2020 target for Austria is to cover 34% of total energy demand with renewable energy (</a:t>
            </a:r>
            <a:r>
              <a:rPr lang="sl-SI" sz="1800" dirty="0" smtClean="0"/>
              <a:t>24% in 2007) </a:t>
            </a:r>
            <a:endParaRPr lang="en-GB" sz="1800" dirty="0" smtClean="0"/>
          </a:p>
          <a:p>
            <a:pPr>
              <a:lnSpc>
                <a:spcPct val="150000"/>
              </a:lnSpc>
            </a:pPr>
            <a:r>
              <a:rPr lang="en-GB" sz="1800" dirty="0" smtClean="0"/>
              <a:t>At </a:t>
            </a:r>
            <a:r>
              <a:rPr lang="en-GB" sz="1800" dirty="0"/>
              <a:t>the moment, Austria records 18% losses of total energy supply via transformation and distribution of </a:t>
            </a:r>
            <a:r>
              <a:rPr lang="en-GB" sz="1800" dirty="0" smtClean="0"/>
              <a:t>energy</a:t>
            </a:r>
            <a:r>
              <a:rPr lang="sl-SI" sz="1800" dirty="0" smtClean="0"/>
              <a:t> </a:t>
            </a:r>
            <a:r>
              <a:rPr lang="en-GB" sz="1800" dirty="0" smtClean="0"/>
              <a:t>supply</a:t>
            </a:r>
          </a:p>
          <a:p>
            <a:pPr>
              <a:lnSpc>
                <a:spcPct val="150000"/>
              </a:lnSpc>
            </a:pPr>
            <a:r>
              <a:rPr lang="en-GB" sz="1800" dirty="0" smtClean="0"/>
              <a:t>Austria </a:t>
            </a:r>
            <a:r>
              <a:rPr lang="en-GB" sz="1800" dirty="0"/>
              <a:t>produces around 75% of its energy via renewable energy </a:t>
            </a:r>
            <a:r>
              <a:rPr lang="en-GB" sz="1800" dirty="0" smtClean="0"/>
              <a:t>sources</a:t>
            </a:r>
            <a:endParaRPr lang="sl-SI" sz="1800" dirty="0" smtClean="0"/>
          </a:p>
          <a:p>
            <a:pPr>
              <a:lnSpc>
                <a:spcPct val="150000"/>
              </a:lnSpc>
            </a:pPr>
            <a:r>
              <a:rPr lang="en-GB" sz="1800" dirty="0" smtClean="0"/>
              <a:t>Relatively strong dependence on atmospheric influences</a:t>
            </a:r>
            <a:endParaRPr lang="sl-SI" sz="1800" dirty="0" smtClean="0"/>
          </a:p>
          <a:p>
            <a:pPr>
              <a:lnSpc>
                <a:spcPct val="150000"/>
              </a:lnSpc>
            </a:pPr>
            <a:r>
              <a:rPr lang="en-GB" sz="1800" dirty="0"/>
              <a:t>the security of supply is almost 99</a:t>
            </a:r>
            <a:r>
              <a:rPr lang="en-GB" sz="1800" dirty="0" smtClean="0"/>
              <a:t>%</a:t>
            </a:r>
            <a:endParaRPr lang="sl-SI" sz="1800" dirty="0" smtClean="0"/>
          </a:p>
          <a:p>
            <a:pPr>
              <a:lnSpc>
                <a:spcPct val="150000"/>
              </a:lnSpc>
            </a:pPr>
            <a:r>
              <a:rPr lang="en-GB" sz="1800" dirty="0" smtClean="0"/>
              <a:t>Actual feasibility of reaching 2020 targets?</a:t>
            </a:r>
            <a:r>
              <a:rPr lang="sl-SI" sz="1800" dirty="0" smtClean="0"/>
              <a:t> – </a:t>
            </a:r>
            <a:r>
              <a:rPr lang="en-GB" sz="1800" dirty="0" smtClean="0"/>
              <a:t>first step: optimize consumption</a:t>
            </a:r>
            <a:r>
              <a:rPr lang="sl-SI" sz="1800" dirty="0" smtClean="0"/>
              <a:t>?</a:t>
            </a:r>
            <a:endParaRPr lang="en-GB" sz="1800" dirty="0" smtClean="0"/>
          </a:p>
          <a:p>
            <a:pPr>
              <a:lnSpc>
                <a:spcPct val="150000"/>
              </a:lnSpc>
            </a:pPr>
            <a:endParaRPr lang="en-GB" sz="1800" dirty="0" smtClean="0"/>
          </a:p>
          <a:p>
            <a:pPr>
              <a:lnSpc>
                <a:spcPct val="150000"/>
              </a:lnSpc>
            </a:pPr>
            <a:endParaRPr lang="en-GB" sz="1800" dirty="0"/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AUSTRIA</a:t>
            </a:r>
            <a:br>
              <a:rPr lang="en-US" sz="3200" dirty="0" smtClean="0"/>
            </a:br>
            <a:r>
              <a:rPr lang="en-GB" sz="2400" dirty="0" smtClean="0"/>
              <a:t>Future perspectives and conclusion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9693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600" dirty="0" smtClean="0"/>
              <a:t>THE CZECH REPUBLIC</a:t>
            </a:r>
            <a:br>
              <a:rPr lang="sl-SI" sz="3600" dirty="0" smtClean="0"/>
            </a:br>
            <a:r>
              <a:rPr lang="sl-SI" sz="2400" dirty="0"/>
              <a:t>E</a:t>
            </a:r>
            <a:r>
              <a:rPr lang="sl-SI" sz="2400" dirty="0" smtClean="0"/>
              <a:t>lectric energy supply</a:t>
            </a:r>
            <a:endParaRPr lang="sl-SI" sz="24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4176660"/>
              </p:ext>
            </p:extLst>
          </p:nvPr>
        </p:nvGraphicFramePr>
        <p:xfrm>
          <a:off x="1619672" y="1988840"/>
          <a:ext cx="5906616" cy="3288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47714"/>
                <a:gridCol w="958902"/>
              </a:tblGrid>
              <a:tr h="399922">
                <a:tc gridSpan="2"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b="1" kern="150" dirty="0">
                          <a:effectLst/>
                        </a:rPr>
                        <a:t>Czech </a:t>
                      </a:r>
                      <a:r>
                        <a:rPr lang="cs-CZ" sz="1600" b="1" kern="150" dirty="0" err="1">
                          <a:effectLst/>
                        </a:rPr>
                        <a:t>energy</a:t>
                      </a:r>
                      <a:r>
                        <a:rPr lang="cs-CZ" sz="1600" b="1" kern="150" dirty="0">
                          <a:effectLst/>
                        </a:rPr>
                        <a:t> </a:t>
                      </a:r>
                      <a:r>
                        <a:rPr lang="cs-CZ" sz="1600" b="1" kern="150" dirty="0" err="1">
                          <a:effectLst/>
                        </a:rPr>
                        <a:t>sector</a:t>
                      </a:r>
                      <a:r>
                        <a:rPr lang="cs-CZ" sz="1600" b="1" kern="150" dirty="0">
                          <a:effectLst/>
                        </a:rPr>
                        <a:t> - basic </a:t>
                      </a:r>
                      <a:r>
                        <a:rPr lang="cs-CZ" sz="1600" b="1" kern="150" dirty="0" err="1">
                          <a:effectLst/>
                        </a:rPr>
                        <a:t>overview</a:t>
                      </a:r>
                      <a:endParaRPr lang="cs-CZ" sz="1600" b="1" kern="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63865"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b="1" kern="150" dirty="0" err="1">
                          <a:effectLst/>
                        </a:rPr>
                        <a:t>Indicator</a:t>
                      </a:r>
                      <a:endParaRPr lang="cs-CZ" sz="1600" b="1" kern="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b="1" kern="150" dirty="0">
                          <a:effectLst/>
                        </a:rPr>
                        <a:t>2010</a:t>
                      </a:r>
                      <a:endParaRPr lang="cs-CZ" sz="1600" b="1" kern="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58185"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 dirty="0" err="1" smtClean="0">
                          <a:effectLst/>
                        </a:rPr>
                        <a:t>Installed</a:t>
                      </a:r>
                      <a:r>
                        <a:rPr lang="cs-CZ" sz="1600" kern="150" dirty="0" smtClean="0">
                          <a:effectLst/>
                        </a:rPr>
                        <a:t> </a:t>
                      </a:r>
                      <a:r>
                        <a:rPr lang="cs-CZ" sz="1600" kern="150" dirty="0" err="1" smtClean="0">
                          <a:effectLst/>
                        </a:rPr>
                        <a:t>capacity</a:t>
                      </a:r>
                      <a:r>
                        <a:rPr lang="cs-CZ" sz="1600" kern="150" dirty="0" smtClean="0">
                          <a:effectLst/>
                        </a:rPr>
                        <a:t> (MW)</a:t>
                      </a:r>
                      <a:endParaRPr lang="cs-CZ" sz="1600" kern="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20 073</a:t>
                      </a:r>
                      <a:endParaRPr lang="cs-CZ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58185"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b="0" kern="150" dirty="0" smtClean="0">
                          <a:solidFill>
                            <a:srgbClr val="FFC000"/>
                          </a:solidFill>
                          <a:effectLst/>
                        </a:rPr>
                        <a:t>Gross </a:t>
                      </a:r>
                      <a:r>
                        <a:rPr lang="cs-CZ" sz="1600" b="0" kern="150" dirty="0" err="1" smtClean="0">
                          <a:solidFill>
                            <a:srgbClr val="FFC000"/>
                          </a:solidFill>
                          <a:effectLst/>
                        </a:rPr>
                        <a:t>electricity</a:t>
                      </a:r>
                      <a:r>
                        <a:rPr lang="cs-CZ" sz="1600" b="0" kern="150" dirty="0" smtClean="0">
                          <a:solidFill>
                            <a:srgbClr val="FFC000"/>
                          </a:solidFill>
                          <a:effectLst/>
                        </a:rPr>
                        <a:t> </a:t>
                      </a:r>
                      <a:r>
                        <a:rPr lang="cs-CZ" sz="1600" b="0" kern="150" dirty="0" err="1" smtClean="0">
                          <a:solidFill>
                            <a:srgbClr val="FFC000"/>
                          </a:solidFill>
                          <a:effectLst/>
                        </a:rPr>
                        <a:t>production</a:t>
                      </a:r>
                      <a:r>
                        <a:rPr lang="cs-CZ" sz="1600" b="0" kern="150" dirty="0" smtClean="0">
                          <a:solidFill>
                            <a:srgbClr val="FFC000"/>
                          </a:solidFill>
                          <a:effectLst/>
                        </a:rPr>
                        <a:t> (</a:t>
                      </a:r>
                      <a:r>
                        <a:rPr lang="cs-CZ" sz="1600" b="0" kern="150" dirty="0" err="1" smtClean="0">
                          <a:solidFill>
                            <a:srgbClr val="FFC000"/>
                          </a:solidFill>
                          <a:effectLst/>
                        </a:rPr>
                        <a:t>GWh</a:t>
                      </a:r>
                      <a:r>
                        <a:rPr lang="cs-CZ" sz="1600" b="0" kern="150" dirty="0" smtClean="0">
                          <a:solidFill>
                            <a:srgbClr val="FFC000"/>
                          </a:solidFill>
                          <a:effectLst/>
                        </a:rPr>
                        <a:t>)</a:t>
                      </a:r>
                      <a:endParaRPr lang="cs-CZ" sz="1600" b="0" kern="150" dirty="0">
                        <a:solidFill>
                          <a:srgbClr val="FFC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b="0" kern="150" dirty="0">
                          <a:solidFill>
                            <a:srgbClr val="FFC000"/>
                          </a:solidFill>
                          <a:effectLst/>
                        </a:rPr>
                        <a:t>85 910</a:t>
                      </a:r>
                      <a:endParaRPr lang="cs-CZ" sz="1600" b="0" kern="150" dirty="0">
                        <a:solidFill>
                          <a:srgbClr val="FFC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58185"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b="0" kern="150" dirty="0">
                          <a:solidFill>
                            <a:srgbClr val="FFC000"/>
                          </a:solidFill>
                          <a:effectLst/>
                        </a:rPr>
                        <a:t>Gross </a:t>
                      </a:r>
                      <a:r>
                        <a:rPr lang="cs-CZ" sz="1600" b="0" kern="150" dirty="0" err="1">
                          <a:solidFill>
                            <a:srgbClr val="FFC000"/>
                          </a:solidFill>
                          <a:effectLst/>
                        </a:rPr>
                        <a:t>electricity</a:t>
                      </a:r>
                      <a:r>
                        <a:rPr lang="cs-CZ" sz="1600" b="0" kern="150" dirty="0">
                          <a:solidFill>
                            <a:srgbClr val="FFC000"/>
                          </a:solidFill>
                          <a:effectLst/>
                        </a:rPr>
                        <a:t> </a:t>
                      </a:r>
                      <a:r>
                        <a:rPr lang="cs-CZ" sz="1600" b="0" kern="150" dirty="0" err="1">
                          <a:solidFill>
                            <a:srgbClr val="FFC000"/>
                          </a:solidFill>
                          <a:effectLst/>
                        </a:rPr>
                        <a:t>consumption</a:t>
                      </a:r>
                      <a:r>
                        <a:rPr lang="cs-CZ" sz="1600" b="0" kern="150" dirty="0">
                          <a:solidFill>
                            <a:srgbClr val="FFC000"/>
                          </a:solidFill>
                          <a:effectLst/>
                        </a:rPr>
                        <a:t> (</a:t>
                      </a:r>
                      <a:r>
                        <a:rPr lang="cs-CZ" sz="1600" b="0" kern="150" dirty="0" err="1">
                          <a:solidFill>
                            <a:srgbClr val="FFC000"/>
                          </a:solidFill>
                          <a:effectLst/>
                        </a:rPr>
                        <a:t>GWh</a:t>
                      </a:r>
                      <a:r>
                        <a:rPr lang="cs-CZ" sz="1600" b="0" kern="150" dirty="0">
                          <a:solidFill>
                            <a:srgbClr val="FFC000"/>
                          </a:solidFill>
                          <a:effectLst/>
                        </a:rPr>
                        <a:t>)</a:t>
                      </a:r>
                      <a:endParaRPr lang="cs-CZ" sz="1600" b="0" kern="150" dirty="0">
                        <a:solidFill>
                          <a:srgbClr val="FFC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 dirty="0">
                          <a:solidFill>
                            <a:srgbClr val="FFC000"/>
                          </a:solidFill>
                          <a:effectLst/>
                        </a:rPr>
                        <a:t>70 962</a:t>
                      </a:r>
                      <a:endParaRPr lang="cs-CZ" sz="1600" kern="150" dirty="0">
                        <a:solidFill>
                          <a:srgbClr val="FFC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63865"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 dirty="0" err="1">
                          <a:effectLst/>
                        </a:rPr>
                        <a:t>Electricity</a:t>
                      </a:r>
                      <a:r>
                        <a:rPr lang="cs-CZ" sz="1600" kern="150" dirty="0">
                          <a:effectLst/>
                        </a:rPr>
                        <a:t> </a:t>
                      </a:r>
                      <a:r>
                        <a:rPr lang="cs-CZ" sz="1600" kern="150" dirty="0" err="1">
                          <a:effectLst/>
                        </a:rPr>
                        <a:t>imports</a:t>
                      </a:r>
                      <a:r>
                        <a:rPr lang="cs-CZ" sz="1600" kern="150" dirty="0">
                          <a:effectLst/>
                        </a:rPr>
                        <a:t> (</a:t>
                      </a:r>
                      <a:r>
                        <a:rPr lang="cs-CZ" sz="1600" kern="150" dirty="0" err="1">
                          <a:effectLst/>
                        </a:rPr>
                        <a:t>GWh</a:t>
                      </a:r>
                      <a:r>
                        <a:rPr lang="cs-CZ" sz="1600" kern="150" dirty="0">
                          <a:effectLst/>
                        </a:rPr>
                        <a:t>)</a:t>
                      </a:r>
                      <a:endParaRPr lang="cs-CZ" sz="1600" kern="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6 642</a:t>
                      </a:r>
                      <a:endParaRPr lang="cs-CZ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58185"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 dirty="0" err="1">
                          <a:effectLst/>
                        </a:rPr>
                        <a:t>Electricity</a:t>
                      </a:r>
                      <a:r>
                        <a:rPr lang="cs-CZ" sz="1600" kern="150" dirty="0">
                          <a:effectLst/>
                        </a:rPr>
                        <a:t> </a:t>
                      </a:r>
                      <a:r>
                        <a:rPr lang="cs-CZ" sz="1600" kern="150" dirty="0" err="1">
                          <a:effectLst/>
                        </a:rPr>
                        <a:t>exports</a:t>
                      </a:r>
                      <a:r>
                        <a:rPr lang="cs-CZ" sz="1600" kern="150" dirty="0">
                          <a:effectLst/>
                        </a:rPr>
                        <a:t> (</a:t>
                      </a:r>
                      <a:r>
                        <a:rPr lang="cs-CZ" sz="1600" kern="150" dirty="0" err="1">
                          <a:effectLst/>
                        </a:rPr>
                        <a:t>GWh</a:t>
                      </a:r>
                      <a:r>
                        <a:rPr lang="cs-CZ" sz="1600" kern="150" dirty="0">
                          <a:effectLst/>
                        </a:rPr>
                        <a:t>)</a:t>
                      </a:r>
                      <a:endParaRPr lang="cs-CZ" sz="1600" kern="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 dirty="0">
                          <a:effectLst/>
                        </a:rPr>
                        <a:t>21 591</a:t>
                      </a:r>
                      <a:endParaRPr lang="cs-CZ" sz="1600" kern="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908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600" dirty="0"/>
              <a:t>THE CZECH REPUBLIC</a:t>
            </a:r>
            <a:r>
              <a:rPr lang="sl-SI" sz="5400" dirty="0"/>
              <a:t/>
            </a:r>
            <a:br>
              <a:rPr lang="sl-SI" sz="5400" dirty="0"/>
            </a:br>
            <a:r>
              <a:rPr lang="sl-SI" sz="2400" dirty="0" smtClean="0"/>
              <a:t>Electric </a:t>
            </a:r>
            <a:r>
              <a:rPr lang="sl-SI" sz="2400" dirty="0"/>
              <a:t>energy supply</a:t>
            </a:r>
            <a:endParaRPr lang="cs-CZ" sz="24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5069733"/>
              </p:ext>
            </p:extLst>
          </p:nvPr>
        </p:nvGraphicFramePr>
        <p:xfrm>
          <a:off x="611558" y="1556792"/>
          <a:ext cx="7848873" cy="49616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9471"/>
                <a:gridCol w="1625213"/>
                <a:gridCol w="1376069"/>
                <a:gridCol w="1338120"/>
              </a:tblGrid>
              <a:tr h="293750">
                <a:tc gridSpan="4"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b="1" kern="150" dirty="0">
                          <a:effectLst/>
                        </a:rPr>
                        <a:t>Gross </a:t>
                      </a:r>
                      <a:r>
                        <a:rPr lang="cs-CZ" sz="1600" b="1" kern="150" dirty="0" err="1">
                          <a:effectLst/>
                        </a:rPr>
                        <a:t>energy</a:t>
                      </a:r>
                      <a:r>
                        <a:rPr lang="cs-CZ" sz="1600" b="1" kern="150" dirty="0">
                          <a:effectLst/>
                        </a:rPr>
                        <a:t> </a:t>
                      </a:r>
                      <a:r>
                        <a:rPr lang="cs-CZ" sz="1600" b="1" kern="150" dirty="0" err="1">
                          <a:effectLst/>
                        </a:rPr>
                        <a:t>supply</a:t>
                      </a:r>
                      <a:r>
                        <a:rPr lang="cs-CZ" sz="1600" b="1" kern="150" dirty="0">
                          <a:effectLst/>
                        </a:rPr>
                        <a:t> in </a:t>
                      </a:r>
                      <a:r>
                        <a:rPr lang="cs-CZ" sz="1600" b="1" kern="150" dirty="0" err="1">
                          <a:effectLst/>
                        </a:rPr>
                        <a:t>the</a:t>
                      </a:r>
                      <a:r>
                        <a:rPr lang="cs-CZ" sz="1600" b="1" kern="150" dirty="0">
                          <a:effectLst/>
                        </a:rPr>
                        <a:t> Czech </a:t>
                      </a:r>
                      <a:r>
                        <a:rPr lang="cs-CZ" sz="1600" b="1" kern="150" dirty="0" smtClean="0">
                          <a:effectLst/>
                        </a:rPr>
                        <a:t>Republic (</a:t>
                      </a:r>
                      <a:r>
                        <a:rPr lang="cs-CZ" sz="1600" b="1" kern="150" dirty="0" err="1" smtClean="0">
                          <a:effectLst/>
                        </a:rPr>
                        <a:t>GWh</a:t>
                      </a:r>
                      <a:r>
                        <a:rPr lang="cs-CZ" sz="1600" b="1" kern="150" dirty="0" smtClean="0">
                          <a:effectLst/>
                        </a:rPr>
                        <a:t>)</a:t>
                      </a:r>
                      <a:endParaRPr lang="cs-CZ" sz="1600" b="1" kern="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72487">
                <a:tc rowSpan="2"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b="1" kern="15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Indicator</a:t>
                      </a:r>
                      <a:endParaRPr lang="cs-CZ" sz="1600" b="1" kern="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b="1" kern="150" dirty="0">
                          <a:effectLst/>
                        </a:rPr>
                        <a:t>2010</a:t>
                      </a:r>
                      <a:endParaRPr lang="cs-CZ" sz="1600" b="1" kern="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b="1" kern="150" dirty="0">
                          <a:effectLst/>
                        </a:rPr>
                        <a:t>2009</a:t>
                      </a:r>
                      <a:endParaRPr lang="cs-CZ" sz="1600" b="1" kern="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b="1" kern="150" dirty="0">
                          <a:effectLst/>
                        </a:rPr>
                        <a:t>∆ 2009/2010</a:t>
                      </a:r>
                      <a:endParaRPr lang="cs-CZ" sz="1600" b="1" kern="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7062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 dirty="0">
                          <a:effectLst/>
                        </a:rPr>
                        <a:t>85 910</a:t>
                      </a:r>
                      <a:endParaRPr lang="cs-CZ" sz="1600" kern="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 dirty="0">
                          <a:effectLst/>
                        </a:rPr>
                        <a:t>82 250</a:t>
                      </a:r>
                      <a:endParaRPr lang="cs-CZ" sz="1600" kern="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4,45%</a:t>
                      </a:r>
                      <a:endParaRPr lang="cs-CZ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70626"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Fossil fuel power plants</a:t>
                      </a:r>
                      <a:endParaRPr lang="cs-CZ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 dirty="0">
                          <a:effectLst/>
                        </a:rPr>
                        <a:t>49 979,70</a:t>
                      </a:r>
                      <a:endParaRPr lang="cs-CZ" sz="1600" kern="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 dirty="0">
                          <a:effectLst/>
                        </a:rPr>
                        <a:t>48 457,40</a:t>
                      </a:r>
                      <a:endParaRPr lang="cs-CZ" sz="1600" kern="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3,14%</a:t>
                      </a:r>
                      <a:endParaRPr lang="cs-CZ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70626"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i="1" kern="150">
                          <a:effectLst/>
                        </a:rPr>
                        <a:t>Hard coal upgrading processess</a:t>
                      </a:r>
                      <a:endParaRPr lang="cs-CZ" sz="1600" i="1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i="1" kern="150" dirty="0">
                          <a:effectLst/>
                        </a:rPr>
                        <a:t>6 043,60</a:t>
                      </a:r>
                      <a:endParaRPr lang="cs-CZ" sz="1600" i="1" kern="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i="1" kern="150" dirty="0">
                          <a:effectLst/>
                        </a:rPr>
                        <a:t>5 310,80</a:t>
                      </a:r>
                      <a:endParaRPr lang="cs-CZ" sz="1600" i="1" kern="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i="1" kern="150">
                          <a:effectLst/>
                        </a:rPr>
                        <a:t>13,80%</a:t>
                      </a:r>
                      <a:endParaRPr lang="cs-CZ" sz="1600" i="1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72487"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i="1" kern="150" dirty="0">
                          <a:effectLst/>
                        </a:rPr>
                        <a:t>Brown </a:t>
                      </a:r>
                      <a:r>
                        <a:rPr lang="cs-CZ" sz="1600" i="1" kern="150" dirty="0" err="1">
                          <a:effectLst/>
                        </a:rPr>
                        <a:t>coal</a:t>
                      </a:r>
                      <a:r>
                        <a:rPr lang="cs-CZ" sz="1600" i="1" kern="150" dirty="0">
                          <a:effectLst/>
                        </a:rPr>
                        <a:t> and Lignite </a:t>
                      </a:r>
                      <a:r>
                        <a:rPr lang="cs-CZ" sz="1600" i="1" kern="150" dirty="0" err="1">
                          <a:effectLst/>
                        </a:rPr>
                        <a:t>upgrading</a:t>
                      </a:r>
                      <a:r>
                        <a:rPr lang="cs-CZ" sz="1600" i="1" kern="150" dirty="0">
                          <a:effectLst/>
                        </a:rPr>
                        <a:t> </a:t>
                      </a:r>
                      <a:r>
                        <a:rPr lang="cs-CZ" sz="1600" i="1" kern="150" dirty="0" err="1">
                          <a:effectLst/>
                        </a:rPr>
                        <a:t>processess</a:t>
                      </a:r>
                      <a:endParaRPr lang="cs-CZ" sz="1600" i="1" kern="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i="1" kern="150" dirty="0">
                          <a:effectLst/>
                        </a:rPr>
                        <a:t>40 907,40</a:t>
                      </a:r>
                      <a:endParaRPr lang="cs-CZ" sz="1600" i="1" kern="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i="1" kern="150" dirty="0">
                          <a:effectLst/>
                        </a:rPr>
                        <a:t>40 361,60</a:t>
                      </a:r>
                      <a:endParaRPr lang="cs-CZ" sz="1600" i="1" kern="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i="1" kern="150" dirty="0">
                          <a:effectLst/>
                        </a:rPr>
                        <a:t>1,35%</a:t>
                      </a:r>
                      <a:endParaRPr lang="cs-CZ" sz="1600" i="1" kern="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70626"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i="1" kern="150" dirty="0" err="1">
                          <a:effectLst/>
                        </a:rPr>
                        <a:t>Others</a:t>
                      </a:r>
                      <a:endParaRPr lang="cs-CZ" sz="1600" i="1" kern="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i="1" kern="150">
                          <a:effectLst/>
                        </a:rPr>
                        <a:t>3 028,70</a:t>
                      </a:r>
                      <a:endParaRPr lang="cs-CZ" sz="1600" i="1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i="1" kern="150" dirty="0">
                          <a:effectLst/>
                        </a:rPr>
                        <a:t>2 785,00</a:t>
                      </a:r>
                      <a:endParaRPr lang="cs-CZ" sz="1600" i="1" kern="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i="1" kern="150" dirty="0">
                          <a:effectLst/>
                        </a:rPr>
                        <a:t>8,75%</a:t>
                      </a:r>
                      <a:endParaRPr lang="cs-CZ" sz="1600" i="1" kern="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70626"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Gas power plants</a:t>
                      </a:r>
                      <a:endParaRPr lang="cs-CZ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3 600,40</a:t>
                      </a:r>
                      <a:endParaRPr lang="cs-CZ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 dirty="0">
                          <a:effectLst/>
                        </a:rPr>
                        <a:t>3 225,20</a:t>
                      </a:r>
                      <a:endParaRPr lang="cs-CZ" sz="1600" kern="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 dirty="0">
                          <a:effectLst/>
                        </a:rPr>
                        <a:t>11,63%</a:t>
                      </a:r>
                      <a:endParaRPr lang="cs-CZ" sz="1600" kern="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70626"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Hydroelectric power plants</a:t>
                      </a:r>
                      <a:endParaRPr lang="cs-CZ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3 380,60</a:t>
                      </a:r>
                      <a:endParaRPr lang="cs-CZ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 dirty="0">
                          <a:effectLst/>
                        </a:rPr>
                        <a:t>2 982,70</a:t>
                      </a:r>
                      <a:endParaRPr lang="cs-CZ" sz="1600" kern="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 dirty="0">
                          <a:effectLst/>
                        </a:rPr>
                        <a:t>13,34%</a:t>
                      </a:r>
                      <a:endParaRPr lang="cs-CZ" sz="1600" kern="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70626"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Nuclear power plants</a:t>
                      </a:r>
                      <a:endParaRPr lang="cs-CZ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 dirty="0">
                          <a:effectLst/>
                        </a:rPr>
                        <a:t>27 998,20</a:t>
                      </a:r>
                      <a:endParaRPr lang="cs-CZ" sz="1600" kern="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27 207,80</a:t>
                      </a:r>
                      <a:endParaRPr lang="cs-CZ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 dirty="0">
                          <a:effectLst/>
                        </a:rPr>
                        <a:t>2,91%</a:t>
                      </a:r>
                      <a:endParaRPr lang="cs-CZ" sz="1600" kern="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70626"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Wind power plants</a:t>
                      </a:r>
                      <a:endParaRPr lang="cs-CZ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335,5</a:t>
                      </a:r>
                      <a:endParaRPr lang="cs-CZ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288,1</a:t>
                      </a:r>
                      <a:endParaRPr lang="cs-CZ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 dirty="0">
                          <a:effectLst/>
                        </a:rPr>
                        <a:t>16,45%</a:t>
                      </a:r>
                      <a:endParaRPr lang="cs-CZ" sz="1600" kern="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70626"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Photovoltaic power plants</a:t>
                      </a:r>
                      <a:endParaRPr lang="cs-CZ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615,7</a:t>
                      </a:r>
                      <a:endParaRPr lang="cs-CZ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>
                          <a:effectLst/>
                        </a:rPr>
                        <a:t>88,8</a:t>
                      </a:r>
                      <a:endParaRPr lang="cs-CZ" sz="1600" kern="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kern="150" dirty="0">
                          <a:effectLst/>
                        </a:rPr>
                        <a:t>593,36%</a:t>
                      </a:r>
                      <a:endParaRPr lang="cs-CZ" sz="1600" kern="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362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784</Words>
  <Application>Microsoft Office PowerPoint</Application>
  <PresentationFormat>Předvádění na obrazovce (4:3)</PresentationFormat>
  <Paragraphs>165</Paragraphs>
  <Slides>13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Officeova tema</vt:lpstr>
      <vt:lpstr>Picture</vt:lpstr>
      <vt:lpstr>The sustainability of electricity market in the  Czech Republic and Austria    Žiga ČERPES &amp; Karel TEZNER </vt:lpstr>
      <vt:lpstr>Introduction</vt:lpstr>
      <vt:lpstr>AUSTRIA Electric energy supply</vt:lpstr>
      <vt:lpstr>AUSTRIA Electric energy supply</vt:lpstr>
      <vt:lpstr>AUSTRIA Potential energy shortages</vt:lpstr>
      <vt:lpstr>AUSTRIA Potential energy shortages</vt:lpstr>
      <vt:lpstr>AUSTRIA Future perspectives and conclusion</vt:lpstr>
      <vt:lpstr>THE CZECH REPUBLIC Electric energy supply</vt:lpstr>
      <vt:lpstr>THE CZECH REPUBLIC Electric energy supply</vt:lpstr>
      <vt:lpstr>THE CZECH REPUBLIC Potential energy shortages vs. alleged slack of brown coal</vt:lpstr>
      <vt:lpstr>THE CZECH REPUBLIC Future alternatives</vt:lpstr>
      <vt:lpstr>THE CZECH REPUBLIC Conclusion</vt:lpstr>
      <vt:lpstr>Prezentace aplikace PowerPoint</vt:lpstr>
    </vt:vector>
  </TitlesOfParts>
  <Company>Univerzitetna knjižnica Maribor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sustainability of electricity market in the  Czech Republic and Austria    Žiga ČERPES &amp; Karel TEZNER</dc:title>
  <dc:creator>Internet</dc:creator>
  <cp:lastModifiedBy>Karel Tezner</cp:lastModifiedBy>
  <cp:revision>22</cp:revision>
  <dcterms:created xsi:type="dcterms:W3CDTF">2011-06-07T11:53:45Z</dcterms:created>
  <dcterms:modified xsi:type="dcterms:W3CDTF">2011-06-07T15:59:34Z</dcterms:modified>
</cp:coreProperties>
</file>